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788D"/>
    <a:srgbClr val="4E788D"/>
    <a:srgbClr val="E4E4DE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0" autoAdjust="0"/>
    <p:restoredTop sz="95256" autoAdjust="0"/>
  </p:normalViewPr>
  <p:slideViewPr>
    <p:cSldViewPr snapToGrid="0">
      <p:cViewPr varScale="1">
        <p:scale>
          <a:sx n="82" d="100"/>
          <a:sy n="82" d="100"/>
        </p:scale>
        <p:origin x="1363" y="58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198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CF4A4544-4E15-4BB4-986A-C057A11874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2E6541C-3FAE-4CD6-B00C-FD6E35FA693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F8D610-2E2B-413D-A64E-F9A842B4F3E1}" type="datetimeFigureOut">
              <a:rPr lang="de-DE" smtClean="0"/>
              <a:t>21.03.2024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8DDA592-4212-4110-9ED8-A9EAD41BAC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7C23EA4-D322-48B7-ABD5-1A9A8306D41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20932-6DB7-4154-9178-275DF9B21B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23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6F670-00B8-4E44-911D-24CB8F446491}" type="datetimeFigureOut">
              <a:rPr lang="de-DE" smtClean="0"/>
              <a:t>21.03.2024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10174-E969-4B2E-AA23-5C43DF819C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326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3">
            <a:extLst>
              <a:ext uri="{FF2B5EF4-FFF2-40B4-BE49-F238E27FC236}">
                <a16:creationId xmlns:a16="http://schemas.microsoft.com/office/drawing/2014/main" id="{0C75E356-36E0-4F72-93DE-5216A146F4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C59ECFDC-5F50-49C1-BBD1-9D583158BE8B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2F996EF-DD5B-492C-B1F3-23C53F4075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0"/>
          <a:stretch/>
        </p:blipFill>
        <p:spPr>
          <a:xfrm>
            <a:off x="0" y="1305731"/>
            <a:ext cx="9144000" cy="5552269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EF55815F-1225-4B79-AE71-CD5E606FFE43}"/>
              </a:ext>
            </a:extLst>
          </p:cNvPr>
          <p:cNvSpPr/>
          <p:nvPr userDrawn="1"/>
        </p:nvSpPr>
        <p:spPr>
          <a:xfrm>
            <a:off x="0" y="782726"/>
            <a:ext cx="9144000" cy="523005"/>
          </a:xfrm>
          <a:prstGeom prst="rect">
            <a:avLst/>
          </a:prstGeom>
          <a:solidFill>
            <a:srgbClr val="E4E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99D60D3-1504-4DC3-900A-C41C4B9D15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799"/>
            <a:ext cx="3366040" cy="1123406"/>
          </a:xfrm>
          <a:prstGeom prst="rect">
            <a:avLst/>
          </a:prstGeom>
        </p:spPr>
      </p:pic>
      <p:sp>
        <p:nvSpPr>
          <p:cNvPr id="10" name="Inhaltsplatzhalter 26">
            <a:extLst>
              <a:ext uri="{FF2B5EF4-FFF2-40B4-BE49-F238E27FC236}">
                <a16:creationId xmlns:a16="http://schemas.microsoft.com/office/drawing/2014/main" id="{195022FA-2809-4B40-A0D9-1F72C653415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235501" y="391682"/>
            <a:ext cx="4828030" cy="570585"/>
          </a:xfrm>
        </p:spPr>
        <p:txBody>
          <a:bodyPr bIns="0" anchor="b" anchorCtr="0"/>
          <a:lstStyle>
            <a:lvl1pPr marL="0" indent="0" algn="r">
              <a:buNone/>
              <a:defRPr>
                <a:solidFill>
                  <a:srgbClr val="4F788D"/>
                </a:solidFill>
                <a:latin typeface="+mj-lt"/>
              </a:defRPr>
            </a:lvl1pPr>
          </a:lstStyle>
          <a:p>
            <a:pPr lvl="0"/>
            <a:endParaRPr lang="de-DE" dirty="0"/>
          </a:p>
          <a:p>
            <a:pPr lvl="0"/>
            <a:r>
              <a:rPr lang="de-DE" dirty="0"/>
              <a:t>Dokumentenvorlagen</a:t>
            </a:r>
          </a:p>
        </p:txBody>
      </p:sp>
      <p:sp>
        <p:nvSpPr>
          <p:cNvPr id="11" name="Textplatzhalter 39">
            <a:extLst>
              <a:ext uri="{FF2B5EF4-FFF2-40B4-BE49-F238E27FC236}">
                <a16:creationId xmlns:a16="http://schemas.microsoft.com/office/drawing/2014/main" id="{F127975D-F07F-421C-8878-D6390FD7C1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29819" y="980233"/>
            <a:ext cx="3033712" cy="420030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rgbClr val="4F788D"/>
                </a:solidFill>
              </a:defRPr>
            </a:lvl1pPr>
          </a:lstStyle>
          <a:p>
            <a:pPr lvl="0"/>
            <a:r>
              <a:rPr lang="de-DE" dirty="0"/>
              <a:t>DATUM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FB0A92DA-709A-4DEA-BD08-59C861EBFBD6}"/>
              </a:ext>
            </a:extLst>
          </p:cNvPr>
          <p:cNvSpPr/>
          <p:nvPr userDrawn="1"/>
        </p:nvSpPr>
        <p:spPr>
          <a:xfrm>
            <a:off x="0" y="5092701"/>
            <a:ext cx="7143750" cy="93267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platzhalter 35">
            <a:extLst>
              <a:ext uri="{FF2B5EF4-FFF2-40B4-BE49-F238E27FC236}">
                <a16:creationId xmlns:a16="http://schemas.microsoft.com/office/drawing/2014/main" id="{21E36EBD-9C8A-4BA8-A8AB-8E26E5AEC8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092701"/>
            <a:ext cx="7143750" cy="512645"/>
          </a:xfrm>
        </p:spPr>
        <p:txBody>
          <a:bodyPr lIns="288000" tIns="90000"/>
          <a:lstStyle>
            <a:lvl1pPr marL="0" indent="0">
              <a:lnSpc>
                <a:spcPct val="100000"/>
              </a:lnSpc>
              <a:buNone/>
              <a:defRPr sz="2800"/>
            </a:lvl1pPr>
            <a:lvl3pPr marL="914400" indent="0">
              <a:buNone/>
              <a:defRPr/>
            </a:lvl3pPr>
          </a:lstStyle>
          <a:p>
            <a:pPr lvl="0"/>
            <a:r>
              <a:rPr lang="de-DE" dirty="0"/>
              <a:t>Innovativ. Durchdacht. Leistungsstark.</a:t>
            </a:r>
          </a:p>
        </p:txBody>
      </p:sp>
      <p:sp>
        <p:nvSpPr>
          <p:cNvPr id="14" name="Textplatzhalter 35">
            <a:extLst>
              <a:ext uri="{FF2B5EF4-FFF2-40B4-BE49-F238E27FC236}">
                <a16:creationId xmlns:a16="http://schemas.microsoft.com/office/drawing/2014/main" id="{E3D859F5-206F-49EF-A352-ADBE69614B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2730"/>
            <a:ext cx="7143750" cy="512646"/>
          </a:xfrm>
        </p:spPr>
        <p:txBody>
          <a:bodyPr lIns="288000" tIns="90000"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3pPr marL="914400" indent="0">
              <a:buNone/>
              <a:defRPr/>
            </a:lvl3pPr>
          </a:lstStyle>
          <a:p>
            <a:pPr lvl="0"/>
            <a:r>
              <a:rPr lang="de-DE" dirty="0"/>
              <a:t>Untertitel XXX </a:t>
            </a:r>
            <a:r>
              <a:rPr lang="de-DE" dirty="0" err="1"/>
              <a:t>XXX</a:t>
            </a:r>
            <a:r>
              <a:rPr lang="de-DE" dirty="0"/>
              <a:t> </a:t>
            </a:r>
            <a:r>
              <a:rPr lang="de-DE" dirty="0" err="1"/>
              <a:t>XXX</a:t>
            </a:r>
            <a:r>
              <a:rPr lang="de-DE" dirty="0"/>
              <a:t> </a:t>
            </a:r>
            <a:r>
              <a:rPr lang="de-DE" dirty="0" err="1"/>
              <a:t>XXX</a:t>
            </a:r>
            <a:r>
              <a:rPr lang="de-DE" dirty="0"/>
              <a:t> </a:t>
            </a:r>
            <a:r>
              <a:rPr lang="de-DE" dirty="0" err="1"/>
              <a:t>XXX</a:t>
            </a:r>
            <a:r>
              <a:rPr lang="de-DE" dirty="0"/>
              <a:t> </a:t>
            </a:r>
            <a:r>
              <a:rPr lang="de-DE" dirty="0" err="1"/>
              <a:t>XXX</a:t>
            </a:r>
            <a:r>
              <a:rPr lang="de-DE" dirty="0"/>
              <a:t> </a:t>
            </a:r>
            <a:r>
              <a:rPr lang="de-DE" dirty="0" err="1"/>
              <a:t>XXX</a:t>
            </a:r>
            <a:r>
              <a:rPr lang="de-DE" dirty="0"/>
              <a:t> </a:t>
            </a:r>
            <a:r>
              <a:rPr lang="de-DE" dirty="0" err="1"/>
              <a:t>XXX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7658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rei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0EFF01-58F9-4B1F-ABAA-439D851798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Gliederung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7493EE7-AF0E-4D5F-BDAE-3F381200DC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fld id="{C59ECFDC-5F50-49C1-BBD1-9D583158BE8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abellenplatzhalter 5">
            <a:extLst>
              <a:ext uri="{FF2B5EF4-FFF2-40B4-BE49-F238E27FC236}">
                <a16:creationId xmlns:a16="http://schemas.microsoft.com/office/drawing/2014/main" id="{730A6BDA-D6E2-46D9-B88C-704596C7B3FA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747713" y="1398588"/>
            <a:ext cx="7675562" cy="3903662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7991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87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F788D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47409"/>
            <a:ext cx="3886200" cy="464132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47409"/>
            <a:ext cx="3886200" cy="464132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6029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34709"/>
            <a:ext cx="3868340" cy="7916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26311"/>
            <a:ext cx="3868340" cy="383316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34709"/>
            <a:ext cx="3887391" cy="7916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26310"/>
            <a:ext cx="3887391" cy="383316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8B4DC1E-8A54-413B-A0D3-2713CDE3D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256"/>
            <a:ext cx="7886700" cy="1049764"/>
          </a:xfrm>
        </p:spPr>
        <p:txBody>
          <a:bodyPr/>
          <a:lstStyle>
            <a:lvl1pPr>
              <a:defRPr>
                <a:solidFill>
                  <a:srgbClr val="4F788D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81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SmartArt-Platzhalter 6">
            <a:extLst>
              <a:ext uri="{FF2B5EF4-FFF2-40B4-BE49-F238E27FC236}">
                <a16:creationId xmlns:a16="http://schemas.microsoft.com/office/drawing/2014/main" id="{B19107F0-F201-4F39-A5BD-352B6CE1FC90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628649" y="1412507"/>
            <a:ext cx="7886699" cy="4534751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5303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i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0EFF01-58F9-4B1F-ABAA-439D85179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7493EE7-AF0E-4D5F-BDAE-3F381200DC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fld id="{C59ECFDC-5F50-49C1-BBD1-9D583158BE8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4BEC1B-C397-46C7-BCFC-33B20A26D2A7}"/>
              </a:ext>
            </a:extLst>
          </p:cNvPr>
          <p:cNvSpPr txBox="1">
            <a:spLocks/>
          </p:cNvSpPr>
          <p:nvPr userDrawn="1"/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3692841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8973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8256"/>
            <a:ext cx="7886700" cy="1049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53330"/>
            <a:ext cx="7886700" cy="4613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ECFDC-5F50-49C1-BBD1-9D583158BE8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011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62" r:id="rId3"/>
    <p:sldLayoutId id="2147483664" r:id="rId4"/>
    <p:sldLayoutId id="2147483665" r:id="rId5"/>
    <p:sldLayoutId id="2147483666" r:id="rId6"/>
    <p:sldLayoutId id="2147483672" r:id="rId7"/>
    <p:sldLayoutId id="2147483661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E788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898989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98989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98989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98989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98989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565E57D-93CC-408B-A0DF-C503A03D41D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235501" y="409649"/>
            <a:ext cx="4828030" cy="570585"/>
          </a:xfrm>
        </p:spPr>
        <p:txBody>
          <a:bodyPr>
            <a:normAutofit fontScale="47500" lnSpcReduction="20000"/>
          </a:bodyPr>
          <a:lstStyle/>
          <a:p>
            <a:r>
              <a:rPr lang="en-US" sz="4400" dirty="0"/>
              <a:t>Apps for SAP Project and Portfolio Management</a:t>
            </a:r>
            <a:endParaRPr lang="de-DE" sz="4400" dirty="0"/>
          </a:p>
        </p:txBody>
      </p:sp>
      <p:sp>
        <p:nvSpPr>
          <p:cNvPr id="9" name="Textplatzhalter 35">
            <a:extLst>
              <a:ext uri="{FF2B5EF4-FFF2-40B4-BE49-F238E27FC236}">
                <a16:creationId xmlns:a16="http://schemas.microsoft.com/office/drawing/2014/main" id="{8FA60BBA-50B0-4E04-B0C2-F5E5CCF7664E}"/>
              </a:ext>
            </a:extLst>
          </p:cNvPr>
          <p:cNvSpPr txBox="1">
            <a:spLocks/>
          </p:cNvSpPr>
          <p:nvPr/>
        </p:nvSpPr>
        <p:spPr>
          <a:xfrm>
            <a:off x="0" y="5092701"/>
            <a:ext cx="7143750" cy="512645"/>
          </a:xfrm>
          <a:prstGeom prst="rect">
            <a:avLst/>
          </a:prstGeom>
        </p:spPr>
        <p:txBody>
          <a:bodyPr vert="horz" lIns="288000" tIns="9000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898989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9898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98989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9898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9898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13C945B-8140-8774-C9EE-C2B87EDEDFA2}"/>
              </a:ext>
            </a:extLst>
          </p:cNvPr>
          <p:cNvSpPr txBox="1"/>
          <p:nvPr/>
        </p:nvSpPr>
        <p:spPr>
          <a:xfrm>
            <a:off x="242596" y="5337109"/>
            <a:ext cx="6746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/>
              <a:t>Milliarum</a:t>
            </a:r>
            <a:r>
              <a:rPr lang="de-DE" b="1" dirty="0"/>
              <a:t> App: </a:t>
            </a:r>
            <a:r>
              <a:rPr lang="en-US" b="1" dirty="0"/>
              <a:t>PPM date rescheduling (roles and staffing) 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788508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F37DB1-3F21-4533-8EB1-47748A3B8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27" y="0"/>
            <a:ext cx="2543758" cy="849491"/>
          </a:xfrm>
        </p:spPr>
        <p:txBody>
          <a:bodyPr>
            <a:normAutofit fontScale="90000"/>
          </a:bodyPr>
          <a:lstStyle/>
          <a:p>
            <a:r>
              <a:rPr lang="de-DE" sz="2800" b="1" dirty="0"/>
              <a:t>About </a:t>
            </a:r>
            <a:r>
              <a:rPr lang="de-DE" sz="2800" b="1" dirty="0" err="1"/>
              <a:t>Milliarum</a:t>
            </a:r>
            <a:endParaRPr lang="de-DE" sz="2800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91B7ECC-4544-41F8-8160-601E2F64C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/>
              <a:t>	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0EBB5A5-FF7B-4198-8986-B645D34AB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2</a:t>
            </a:fld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CFA33B7-E88A-9193-32CA-321F6FCBAADB}"/>
              </a:ext>
            </a:extLst>
          </p:cNvPr>
          <p:cNvSpPr txBox="1"/>
          <p:nvPr/>
        </p:nvSpPr>
        <p:spPr>
          <a:xfrm>
            <a:off x="395384" y="1582340"/>
            <a:ext cx="83532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0" dirty="0">
                <a:solidFill>
                  <a:srgbClr val="4F788D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/>
              <a:t>We focus our consulting and development on system solutions for SAP Project Management since the company was founded in 2006</a:t>
            </a:r>
          </a:p>
          <a:p>
            <a:endParaRPr lang="en-US" dirty="0"/>
          </a:p>
          <a:p>
            <a:r>
              <a:rPr lang="de-DE" b="1" i="0" dirty="0">
                <a:solidFill>
                  <a:srgbClr val="4F788D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en-US" dirty="0"/>
              <a:t> Our solutions are based on the SAP® Project System and SAP® EPPM</a:t>
            </a:r>
          </a:p>
          <a:p>
            <a:endParaRPr lang="en-US" dirty="0"/>
          </a:p>
          <a:p>
            <a:r>
              <a:rPr lang="de-DE" b="1" i="0" dirty="0">
                <a:solidFill>
                  <a:srgbClr val="4F788D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en-US" dirty="0"/>
              <a:t> Our focus is on Project Management, Product Development, </a:t>
            </a:r>
            <a:r>
              <a:rPr lang="en-US" dirty="0" err="1"/>
              <a:t>customised</a:t>
            </a:r>
            <a:r>
              <a:rPr lang="en-US" dirty="0"/>
              <a:t> production and resource management processes</a:t>
            </a:r>
          </a:p>
          <a:p>
            <a:endParaRPr lang="en-US" dirty="0"/>
          </a:p>
          <a:p>
            <a:r>
              <a:rPr lang="de-DE" b="1" i="0" dirty="0">
                <a:solidFill>
                  <a:srgbClr val="4F788D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en-US" dirty="0"/>
              <a:t> The aim of our solutions is to create efficient, cost-effective and therefore competitive business processes for our customers</a:t>
            </a:r>
          </a:p>
          <a:p>
            <a:endParaRPr lang="en-US" dirty="0"/>
          </a:p>
          <a:p>
            <a:r>
              <a:rPr lang="de-DE" b="1" i="0" dirty="0">
                <a:solidFill>
                  <a:srgbClr val="4F788D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en-US" dirty="0"/>
              <a:t> With the </a:t>
            </a:r>
            <a:r>
              <a:rPr lang="en-US" dirty="0" err="1"/>
              <a:t>Milliarum</a:t>
            </a:r>
            <a:r>
              <a:rPr lang="en-US" dirty="0"/>
              <a:t> Cockpit (MC) and its content packages, as well as the </a:t>
            </a:r>
            <a:r>
              <a:rPr lang="en-US" dirty="0" err="1"/>
              <a:t>Milliarum</a:t>
            </a:r>
            <a:r>
              <a:rPr lang="en-US" dirty="0"/>
              <a:t> Apps we have </a:t>
            </a:r>
            <a:r>
              <a:rPr lang="en-US" dirty="0" err="1"/>
              <a:t>standardised</a:t>
            </a:r>
            <a:r>
              <a:rPr lang="en-US" dirty="0"/>
              <a:t> software products that "close the gaps" in SAP's standard software for Project Management.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4818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98DD83-14EB-4790-921E-ED6C77218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764" y="194195"/>
            <a:ext cx="4083309" cy="569573"/>
          </a:xfrm>
        </p:spPr>
        <p:txBody>
          <a:bodyPr>
            <a:normAutofit/>
          </a:bodyPr>
          <a:lstStyle/>
          <a:p>
            <a:r>
              <a:rPr lang="de-DE" sz="2500" b="1" dirty="0" err="1"/>
              <a:t>Overview</a:t>
            </a:r>
            <a:r>
              <a:rPr lang="de-DE" sz="2500" b="1" dirty="0"/>
              <a:t> </a:t>
            </a:r>
            <a:r>
              <a:rPr lang="de-DE" sz="2500" b="1" dirty="0" err="1"/>
              <a:t>of</a:t>
            </a:r>
            <a:r>
              <a:rPr lang="de-DE" sz="2500" b="1" dirty="0"/>
              <a:t> </a:t>
            </a:r>
            <a:r>
              <a:rPr lang="de-DE" sz="2500" b="1" dirty="0" err="1"/>
              <a:t>Milliarum</a:t>
            </a:r>
            <a:r>
              <a:rPr lang="de-DE" sz="2500" b="1" dirty="0"/>
              <a:t> Apps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EDA300-60CB-4AEF-AEAC-3E7584CE8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1800" dirty="0">
                <a:solidFill>
                  <a:srgbClr val="4F788D"/>
                </a:solidFill>
              </a:rPr>
              <a:t>•</a:t>
            </a:r>
            <a:r>
              <a:rPr lang="de-DE" sz="1800" dirty="0"/>
              <a:t> </a:t>
            </a:r>
            <a:r>
              <a:rPr lang="de-DE" sz="1800" dirty="0" err="1"/>
              <a:t>Standardised</a:t>
            </a:r>
            <a:r>
              <a:rPr lang="de-DE" sz="1800" dirty="0"/>
              <a:t> UI5 </a:t>
            </a:r>
            <a:r>
              <a:rPr lang="de-DE" sz="1800" dirty="0" err="1"/>
              <a:t>or</a:t>
            </a:r>
            <a:r>
              <a:rPr lang="de-DE" sz="1800" dirty="0"/>
              <a:t> Web </a:t>
            </a:r>
            <a:r>
              <a:rPr lang="de-DE" sz="1800" dirty="0" err="1"/>
              <a:t>Dynpro</a:t>
            </a:r>
            <a:r>
              <a:rPr lang="de-DE" sz="1800" dirty="0"/>
              <a:t> </a:t>
            </a:r>
            <a:r>
              <a:rPr lang="de-DE" sz="1800" dirty="0" err="1"/>
              <a:t>apps</a:t>
            </a:r>
            <a:r>
              <a:rPr lang="de-DE" sz="1800" dirty="0"/>
              <a:t> "</a:t>
            </a:r>
            <a:r>
              <a:rPr lang="de-DE" sz="1800" dirty="0" err="1"/>
              <a:t>for</a:t>
            </a:r>
            <a:r>
              <a:rPr lang="de-DE" sz="1800" dirty="0"/>
              <a:t> quick </a:t>
            </a:r>
            <a:r>
              <a:rPr lang="de-DE" sz="1800" dirty="0" err="1"/>
              <a:t>usage</a:t>
            </a:r>
            <a:r>
              <a:rPr lang="de-DE" sz="1800" dirty="0"/>
              <a:t>„</a:t>
            </a:r>
          </a:p>
          <a:p>
            <a:pPr marL="0" indent="0">
              <a:buNone/>
            </a:pPr>
            <a:r>
              <a:rPr lang="de-DE" sz="1800" dirty="0">
                <a:solidFill>
                  <a:srgbClr val="4F788D"/>
                </a:solidFill>
              </a:rPr>
              <a:t>•</a:t>
            </a:r>
            <a:r>
              <a:rPr lang="de-DE" sz="1800" dirty="0"/>
              <a:t> "Modern" and simple User Interface</a:t>
            </a:r>
          </a:p>
          <a:p>
            <a:pPr marL="0" indent="0">
              <a:buNone/>
            </a:pPr>
            <a:r>
              <a:rPr lang="de-DE" sz="1800" dirty="0">
                <a:solidFill>
                  <a:srgbClr val="4F788D"/>
                </a:solidFill>
              </a:rPr>
              <a:t>•</a:t>
            </a:r>
            <a:r>
              <a:rPr lang="de-DE" sz="1800" dirty="0"/>
              <a:t> Can </a:t>
            </a:r>
            <a:r>
              <a:rPr lang="de-DE" sz="1800" dirty="0" err="1"/>
              <a:t>be</a:t>
            </a:r>
            <a:r>
              <a:rPr lang="de-DE" sz="1800" dirty="0"/>
              <a:t> </a:t>
            </a:r>
            <a:r>
              <a:rPr lang="de-DE" sz="1800" dirty="0" err="1"/>
              <a:t>used</a:t>
            </a:r>
            <a:r>
              <a:rPr lang="de-DE" sz="1800" dirty="0"/>
              <a:t> </a:t>
            </a:r>
            <a:r>
              <a:rPr lang="de-DE" sz="1800" dirty="0" err="1"/>
              <a:t>immediately</a:t>
            </a:r>
            <a:r>
              <a:rPr lang="de-DE" sz="1800" dirty="0"/>
              <a:t> due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preconfigured</a:t>
            </a:r>
            <a:r>
              <a:rPr lang="de-DE" sz="1800" dirty="0"/>
              <a:t> </a:t>
            </a:r>
            <a:r>
              <a:rPr lang="de-DE" sz="1800" dirty="0" err="1"/>
              <a:t>scope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delivery</a:t>
            </a:r>
            <a:endParaRPr lang="de-DE" sz="1800" dirty="0"/>
          </a:p>
          <a:p>
            <a:pPr marL="0" indent="0">
              <a:buNone/>
            </a:pPr>
            <a:r>
              <a:rPr lang="de-DE" sz="1800" dirty="0">
                <a:solidFill>
                  <a:srgbClr val="4F788D"/>
                </a:solidFill>
              </a:rPr>
              <a:t>• </a:t>
            </a:r>
            <a:r>
              <a:rPr lang="de-DE" sz="1800" dirty="0"/>
              <a:t>Access via Fiori Launchpad/SAP Business Client/URL</a:t>
            </a:r>
          </a:p>
          <a:p>
            <a:pPr marL="0" indent="0">
              <a:buNone/>
            </a:pPr>
            <a:r>
              <a:rPr lang="de-DE" sz="1800" dirty="0">
                <a:solidFill>
                  <a:srgbClr val="4F788D"/>
                </a:solidFill>
              </a:rPr>
              <a:t>•</a:t>
            </a:r>
            <a:r>
              <a:rPr lang="de-DE" sz="1800" dirty="0"/>
              <a:t> Runs </a:t>
            </a:r>
            <a:r>
              <a:rPr lang="de-DE" sz="1800" dirty="0" err="1"/>
              <a:t>with</a:t>
            </a:r>
            <a:r>
              <a:rPr lang="de-DE" sz="1800" dirty="0"/>
              <a:t> PPM 6.1/ERP EHP8 and SAP_UI 7.54 </a:t>
            </a:r>
            <a:r>
              <a:rPr lang="de-DE" sz="1800" dirty="0" err="1"/>
              <a:t>or</a:t>
            </a:r>
            <a:r>
              <a:rPr lang="de-DE" sz="1800" dirty="0"/>
              <a:t> </a:t>
            </a:r>
            <a:r>
              <a:rPr lang="de-DE" sz="1800" dirty="0" err="1"/>
              <a:t>higher</a:t>
            </a:r>
            <a:r>
              <a:rPr lang="de-DE" sz="1800" dirty="0"/>
              <a:t> and </a:t>
            </a:r>
            <a:r>
              <a:rPr lang="de-DE" sz="1800" dirty="0" err="1"/>
              <a:t>for</a:t>
            </a:r>
            <a:r>
              <a:rPr lang="de-DE" sz="1800" dirty="0"/>
              <a:t> all S/4HANA </a:t>
            </a:r>
            <a:r>
              <a:rPr lang="de-DE" sz="1800" dirty="0" err="1"/>
              <a:t>releases</a:t>
            </a:r>
            <a:endParaRPr lang="de-DE" sz="1800" dirty="0"/>
          </a:p>
          <a:p>
            <a:pPr marL="0" indent="0">
              <a:buNone/>
            </a:pPr>
            <a:r>
              <a:rPr lang="de-DE" sz="1800" dirty="0">
                <a:solidFill>
                  <a:srgbClr val="4F788D"/>
                </a:solidFill>
              </a:rPr>
              <a:t>• </a:t>
            </a:r>
            <a:r>
              <a:rPr lang="de-DE" sz="1800" dirty="0" err="1"/>
              <a:t>Delivery</a:t>
            </a:r>
            <a:r>
              <a:rPr lang="de-DE" sz="1800" dirty="0"/>
              <a:t> </a:t>
            </a:r>
            <a:r>
              <a:rPr lang="de-DE" sz="1800" dirty="0" err="1"/>
              <a:t>as</a:t>
            </a:r>
            <a:r>
              <a:rPr lang="de-DE" sz="1800" dirty="0"/>
              <a:t> </a:t>
            </a:r>
            <a:r>
              <a:rPr lang="de-DE" sz="1800" dirty="0" err="1"/>
              <a:t>transport</a:t>
            </a:r>
            <a:endParaRPr lang="de-DE" sz="1800" dirty="0"/>
          </a:p>
          <a:p>
            <a:pPr marL="0" indent="0">
              <a:buNone/>
            </a:pPr>
            <a:r>
              <a:rPr lang="de-DE" sz="1800" dirty="0">
                <a:solidFill>
                  <a:srgbClr val="4F788D"/>
                </a:solidFill>
              </a:rPr>
              <a:t>• </a:t>
            </a:r>
            <a:r>
              <a:rPr lang="de-DE" sz="1800" dirty="0"/>
              <a:t>Language </a:t>
            </a:r>
            <a:r>
              <a:rPr lang="de-DE" sz="1800" dirty="0" err="1"/>
              <a:t>versions</a:t>
            </a:r>
            <a:r>
              <a:rPr lang="de-DE" sz="1800" dirty="0"/>
              <a:t>: German and English</a:t>
            </a:r>
          </a:p>
          <a:p>
            <a:pPr marL="0" indent="0">
              <a:buNone/>
            </a:pPr>
            <a:r>
              <a:rPr lang="de-DE" sz="1800" dirty="0">
                <a:solidFill>
                  <a:srgbClr val="4F788D"/>
                </a:solidFill>
              </a:rPr>
              <a:t>•</a:t>
            </a:r>
            <a:r>
              <a:rPr lang="de-DE" sz="1800" dirty="0"/>
              <a:t> Licence </a:t>
            </a:r>
            <a:r>
              <a:rPr lang="de-DE" sz="1800" dirty="0" err="1"/>
              <a:t>model</a:t>
            </a:r>
            <a:r>
              <a:rPr lang="de-DE" sz="1800" dirty="0"/>
              <a:t> </a:t>
            </a:r>
            <a:r>
              <a:rPr lang="de-DE" sz="1800" dirty="0" err="1"/>
              <a:t>with</a:t>
            </a:r>
            <a:r>
              <a:rPr lang="de-DE" sz="1800" dirty="0"/>
              <a:t> </a:t>
            </a:r>
            <a:r>
              <a:rPr lang="de-DE" sz="1800" dirty="0" err="1"/>
              <a:t>maintenance</a:t>
            </a:r>
            <a:r>
              <a:rPr lang="de-DE" sz="1800" dirty="0"/>
              <a:t>/support (17% </a:t>
            </a:r>
            <a:r>
              <a:rPr lang="de-DE" sz="1800" dirty="0" err="1"/>
              <a:t>annually</a:t>
            </a:r>
            <a:r>
              <a:rPr lang="de-DE" sz="1800" dirty="0"/>
              <a:t>)</a:t>
            </a:r>
          </a:p>
          <a:p>
            <a:pPr marL="0" indent="0">
              <a:buNone/>
            </a:pPr>
            <a:r>
              <a:rPr lang="de-DE" sz="1800" dirty="0">
                <a:solidFill>
                  <a:srgbClr val="4F788D"/>
                </a:solidFill>
              </a:rPr>
              <a:t>•</a:t>
            </a:r>
            <a:r>
              <a:rPr lang="de-DE" sz="1800" dirty="0"/>
              <a:t> </a:t>
            </a:r>
            <a:r>
              <a:rPr lang="de-DE" sz="1800" dirty="0" err="1"/>
              <a:t>Customised</a:t>
            </a:r>
            <a:r>
              <a:rPr lang="de-DE" sz="1800" dirty="0"/>
              <a:t> </a:t>
            </a:r>
            <a:r>
              <a:rPr lang="de-DE" sz="1800" dirty="0" err="1"/>
              <a:t>expansion</a:t>
            </a:r>
            <a:r>
              <a:rPr lang="de-DE" sz="1800" dirty="0"/>
              <a:t> </a:t>
            </a:r>
            <a:r>
              <a:rPr lang="de-DE" sz="1800" dirty="0" err="1"/>
              <a:t>options</a:t>
            </a:r>
            <a:endParaRPr lang="de-DE" sz="1800" dirty="0"/>
          </a:p>
          <a:p>
            <a:pPr marL="0" indent="0">
              <a:buNone/>
            </a:pPr>
            <a:r>
              <a:rPr lang="de-DE" sz="1800" dirty="0">
                <a:solidFill>
                  <a:srgbClr val="4F788D"/>
                </a:solidFill>
              </a:rPr>
              <a:t>•</a:t>
            </a:r>
            <a:r>
              <a:rPr lang="de-DE" sz="1800" dirty="0"/>
              <a:t> Interface </a:t>
            </a:r>
            <a:r>
              <a:rPr lang="de-DE" sz="1800" dirty="0" err="1"/>
              <a:t>customisation</a:t>
            </a:r>
            <a:r>
              <a:rPr lang="de-DE" sz="1800" dirty="0"/>
              <a:t> </a:t>
            </a:r>
            <a:r>
              <a:rPr lang="de-DE" sz="1800" dirty="0" err="1"/>
              <a:t>as</a:t>
            </a:r>
            <a:r>
              <a:rPr lang="de-DE" sz="1800" dirty="0"/>
              <a:t> </a:t>
            </a:r>
            <a:r>
              <a:rPr lang="de-DE" sz="1800" dirty="0" err="1"/>
              <a:t>part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SAP </a:t>
            </a:r>
            <a:r>
              <a:rPr lang="de-DE" sz="1800" dirty="0" err="1"/>
              <a:t>infrastructure</a:t>
            </a:r>
            <a:r>
              <a:rPr lang="de-DE" sz="1800" dirty="0"/>
              <a:t> (SAP UI5 </a:t>
            </a:r>
            <a:r>
              <a:rPr lang="de-DE" sz="1800" dirty="0" err="1"/>
              <a:t>flexibility</a:t>
            </a:r>
            <a:r>
              <a:rPr lang="de-DE" sz="1800" dirty="0"/>
              <a:t>, Web </a:t>
            </a:r>
            <a:r>
              <a:rPr lang="de-DE" sz="1800" dirty="0" err="1"/>
              <a:t>Dynpro</a:t>
            </a:r>
            <a:r>
              <a:rPr lang="de-DE" sz="1800" dirty="0"/>
              <a:t> </a:t>
            </a:r>
            <a:r>
              <a:rPr lang="de-DE" sz="1800" dirty="0" err="1"/>
              <a:t>configuration</a:t>
            </a:r>
            <a:r>
              <a:rPr lang="de-DE" sz="1800" dirty="0"/>
              <a:t>)</a:t>
            </a:r>
          </a:p>
          <a:p>
            <a:pPr marL="0" indent="0">
              <a:buNone/>
            </a:pPr>
            <a:r>
              <a:rPr lang="de-DE" sz="1800" dirty="0">
                <a:solidFill>
                  <a:srgbClr val="4F788D"/>
                </a:solidFill>
              </a:rPr>
              <a:t>•</a:t>
            </a:r>
            <a:r>
              <a:rPr lang="de-DE" sz="1800" dirty="0"/>
              <a:t> Marketing/Sales via </a:t>
            </a:r>
            <a:r>
              <a:rPr lang="de-DE" sz="1800" dirty="0" err="1"/>
              <a:t>Milliarum</a:t>
            </a:r>
            <a:r>
              <a:rPr lang="de-DE" sz="1800" dirty="0"/>
              <a:t> </a:t>
            </a:r>
            <a:r>
              <a:rPr lang="de-DE" sz="1800" dirty="0" err="1"/>
              <a:t>website</a:t>
            </a:r>
            <a:r>
              <a:rPr lang="de-DE" sz="1800" dirty="0"/>
              <a:t> (Apps </a:t>
            </a:r>
            <a:r>
              <a:rPr lang="de-DE" sz="1800" dirty="0" err="1"/>
              <a:t>area</a:t>
            </a:r>
            <a:r>
              <a:rPr lang="de-DE" sz="1800" dirty="0"/>
              <a:t>)</a:t>
            </a:r>
          </a:p>
          <a:p>
            <a:pPr marL="0" indent="0">
              <a:buNone/>
            </a:pPr>
            <a:r>
              <a:rPr lang="de-DE" sz="1800" dirty="0">
                <a:solidFill>
                  <a:srgbClr val="4F788D"/>
                </a:solidFill>
              </a:rPr>
              <a:t>• </a:t>
            </a:r>
            <a:r>
              <a:rPr lang="de-DE" sz="1800" dirty="0"/>
              <a:t>Ticket </a:t>
            </a:r>
            <a:r>
              <a:rPr lang="de-DE" sz="1800" dirty="0" err="1"/>
              <a:t>system</a:t>
            </a:r>
            <a:r>
              <a:rPr lang="de-DE" sz="1800" dirty="0"/>
              <a:t> </a:t>
            </a:r>
            <a:r>
              <a:rPr lang="de-DE" sz="1800" dirty="0" err="1"/>
              <a:t>for</a:t>
            </a:r>
            <a:r>
              <a:rPr lang="de-DE" sz="1800" dirty="0"/>
              <a:t> </a:t>
            </a:r>
            <a:r>
              <a:rPr lang="de-DE" sz="1800" dirty="0" err="1"/>
              <a:t>customer</a:t>
            </a:r>
            <a:r>
              <a:rPr lang="de-DE" sz="1800" dirty="0"/>
              <a:t> </a:t>
            </a:r>
            <a:r>
              <a:rPr lang="de-DE" sz="1800" dirty="0" err="1"/>
              <a:t>reports</a:t>
            </a:r>
            <a:r>
              <a:rPr lang="de-DE" sz="1800" dirty="0"/>
              <a:t> via </a:t>
            </a:r>
            <a:r>
              <a:rPr lang="de-DE" sz="1800" dirty="0" err="1"/>
              <a:t>Mantis</a:t>
            </a:r>
            <a:endParaRPr lang="de-DE" sz="18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2BC631E-220D-4362-8B3B-448649A35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9706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8DDC27-BEF5-E0BD-389C-5C2C9D57D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0"/>
            <a:ext cx="7886700" cy="1049764"/>
          </a:xfrm>
        </p:spPr>
        <p:txBody>
          <a:bodyPr>
            <a:normAutofit/>
          </a:bodyPr>
          <a:lstStyle/>
          <a:p>
            <a:r>
              <a:rPr lang="de-DE" sz="2500" b="1" dirty="0" err="1"/>
              <a:t>Milliarum</a:t>
            </a:r>
            <a:r>
              <a:rPr lang="de-DE" sz="2500" b="1" dirty="0"/>
              <a:t> </a:t>
            </a:r>
            <a:r>
              <a:rPr lang="de-DE" sz="2500" b="1" dirty="0" err="1"/>
              <a:t>WebDynpro</a:t>
            </a:r>
            <a:r>
              <a:rPr lang="de-DE" sz="2500" b="1" dirty="0"/>
              <a:t> Apps: General </a:t>
            </a:r>
            <a:r>
              <a:rPr lang="de-DE" sz="2500" b="1" dirty="0" err="1"/>
              <a:t>conditions</a:t>
            </a:r>
            <a:endParaRPr lang="de-DE" sz="2500" b="1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39A4DDD-AB50-BD03-0E86-253FA54655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Tabellenplatzhalter 3">
            <a:extLst>
              <a:ext uri="{FF2B5EF4-FFF2-40B4-BE49-F238E27FC236}">
                <a16:creationId xmlns:a16="http://schemas.microsoft.com/office/drawing/2014/main" id="{7B16A954-A131-C328-4700-42E2082A8D83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dirty="0">
                <a:solidFill>
                  <a:srgbClr val="4F788D"/>
                </a:solidFill>
              </a:rPr>
              <a:t>• </a:t>
            </a:r>
            <a:r>
              <a:rPr lang="de-DE" sz="1800" dirty="0" err="1"/>
              <a:t>Delivery</a:t>
            </a:r>
            <a:r>
              <a:rPr lang="de-DE" sz="1800" dirty="0"/>
              <a:t> via </a:t>
            </a:r>
            <a:r>
              <a:rPr lang="de-DE" sz="1800" dirty="0" err="1"/>
              <a:t>transport</a:t>
            </a:r>
            <a:r>
              <a:rPr lang="de-DE" sz="1800" dirty="0"/>
              <a:t> </a:t>
            </a:r>
            <a:r>
              <a:rPr lang="de-DE" sz="1800" dirty="0" err="1"/>
              <a:t>requests</a:t>
            </a:r>
            <a:r>
              <a:rPr lang="de-DE" sz="1800" dirty="0"/>
              <a:t> (</a:t>
            </a:r>
            <a:r>
              <a:rPr lang="de-DE" sz="1800" dirty="0" err="1"/>
              <a:t>development</a:t>
            </a:r>
            <a:r>
              <a:rPr lang="de-DE" sz="1800" dirty="0"/>
              <a:t>/</a:t>
            </a:r>
            <a:r>
              <a:rPr lang="de-DE" sz="1800" dirty="0" err="1"/>
              <a:t>customising</a:t>
            </a:r>
            <a:r>
              <a:rPr lang="de-DE" sz="1800" dirty="0"/>
              <a:t>) </a:t>
            </a:r>
            <a:r>
              <a:rPr lang="de-DE" sz="1800" dirty="0" err="1"/>
              <a:t>based</a:t>
            </a:r>
            <a:r>
              <a:rPr lang="de-DE" sz="1800" dirty="0"/>
              <a:t> on separate Scenarios/</a:t>
            </a:r>
            <a:r>
              <a:rPr lang="de-DE" sz="1800" dirty="0" err="1"/>
              <a:t>Roles</a:t>
            </a:r>
            <a:r>
              <a:rPr lang="de-DE" sz="1800" dirty="0"/>
              <a:t> in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Milliarum</a:t>
            </a:r>
            <a:r>
              <a:rPr lang="de-DE" sz="1800" dirty="0"/>
              <a:t> Cockpit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>
                <a:solidFill>
                  <a:srgbClr val="4F788D"/>
                </a:solidFill>
              </a:rPr>
              <a:t>• </a:t>
            </a:r>
            <a:r>
              <a:rPr lang="de-DE" sz="1800" dirty="0"/>
              <a:t>Single </a:t>
            </a:r>
            <a:r>
              <a:rPr lang="de-DE" sz="1800" dirty="0" err="1"/>
              <a:t>call</a:t>
            </a:r>
            <a:r>
              <a:rPr lang="de-DE" sz="1800" dirty="0"/>
              <a:t> </a:t>
            </a:r>
            <a:r>
              <a:rPr lang="de-DE" sz="1800" dirty="0" err="1"/>
              <a:t>as</a:t>
            </a:r>
            <a:r>
              <a:rPr lang="de-DE" sz="1800" dirty="0"/>
              <a:t> "</a:t>
            </a:r>
            <a:r>
              <a:rPr lang="de-DE" sz="1800" dirty="0" err="1"/>
              <a:t>SingleService</a:t>
            </a:r>
            <a:r>
              <a:rPr lang="de-DE" sz="1800" dirty="0"/>
              <a:t>" </a:t>
            </a:r>
            <a:r>
              <a:rPr lang="de-DE" sz="1800" dirty="0" err="1"/>
              <a:t>by</a:t>
            </a:r>
            <a:r>
              <a:rPr lang="de-DE" sz="1800" dirty="0"/>
              <a:t> </a:t>
            </a:r>
            <a:r>
              <a:rPr lang="de-DE" sz="1800" dirty="0" err="1"/>
              <a:t>entering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project</a:t>
            </a:r>
            <a:r>
              <a:rPr lang="de-DE" sz="1800" dirty="0"/>
              <a:t> </a:t>
            </a:r>
            <a:r>
              <a:rPr lang="de-DE" sz="1800" dirty="0" err="1"/>
              <a:t>number</a:t>
            </a: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>
                <a:solidFill>
                  <a:srgbClr val="4F788D"/>
                </a:solidFill>
              </a:rPr>
              <a:t>• </a:t>
            </a:r>
            <a:r>
              <a:rPr lang="de-DE" sz="1800" dirty="0" err="1"/>
              <a:t>Instructions</a:t>
            </a:r>
            <a:r>
              <a:rPr lang="de-DE" sz="1800" dirty="0"/>
              <a:t> </a:t>
            </a:r>
            <a:r>
              <a:rPr lang="de-DE" sz="1800" dirty="0" err="1"/>
              <a:t>for</a:t>
            </a:r>
            <a:r>
              <a:rPr lang="de-DE" sz="1800" dirty="0"/>
              <a:t> </a:t>
            </a:r>
            <a:r>
              <a:rPr lang="de-DE" sz="1800" dirty="0" err="1"/>
              <a:t>embedding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App in </a:t>
            </a:r>
            <a:r>
              <a:rPr lang="de-DE" sz="1800" dirty="0" err="1"/>
              <a:t>the</a:t>
            </a:r>
            <a:r>
              <a:rPr lang="de-DE" sz="1800" dirty="0"/>
              <a:t> PPM </a:t>
            </a:r>
            <a:r>
              <a:rPr lang="de-DE" sz="1800" dirty="0" err="1"/>
              <a:t>project</a:t>
            </a:r>
            <a:r>
              <a:rPr lang="de-DE" sz="1800" dirty="0"/>
              <a:t> </a:t>
            </a:r>
            <a:r>
              <a:rPr lang="de-DE" sz="1800" dirty="0" err="1"/>
              <a:t>dashboard</a:t>
            </a: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>
                <a:solidFill>
                  <a:srgbClr val="4F788D"/>
                </a:solidFill>
              </a:rPr>
              <a:t>• </a:t>
            </a:r>
            <a:r>
              <a:rPr lang="de-DE" sz="1800" dirty="0" err="1"/>
              <a:t>Customising</a:t>
            </a:r>
            <a:r>
              <a:rPr lang="de-DE" sz="1800" dirty="0"/>
              <a:t> </a:t>
            </a:r>
            <a:r>
              <a:rPr lang="de-DE" sz="1800" dirty="0" err="1"/>
              <a:t>environment</a:t>
            </a:r>
            <a:r>
              <a:rPr lang="de-DE" sz="1800" dirty="0"/>
              <a:t> </a:t>
            </a:r>
            <a:r>
              <a:rPr lang="de-DE" sz="1800" dirty="0" err="1"/>
              <a:t>for</a:t>
            </a:r>
            <a:r>
              <a:rPr lang="de-DE" sz="1800" dirty="0"/>
              <a:t> </a:t>
            </a:r>
            <a:r>
              <a:rPr lang="de-DE" sz="1800" dirty="0" err="1"/>
              <a:t>defining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app</a:t>
            </a: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>
                <a:solidFill>
                  <a:srgbClr val="4F788D"/>
                </a:solidFill>
              </a:rPr>
              <a:t>• </a:t>
            </a:r>
            <a:r>
              <a:rPr lang="de-DE" sz="1800" dirty="0" err="1"/>
              <a:t>Prerequisite</a:t>
            </a:r>
            <a:r>
              <a:rPr lang="de-DE" sz="1800" dirty="0"/>
              <a:t>: at least PPM 6.1 </a:t>
            </a:r>
            <a:r>
              <a:rPr lang="de-DE" sz="1800" dirty="0" err="1"/>
              <a:t>or</a:t>
            </a:r>
            <a:r>
              <a:rPr lang="de-DE" sz="1800" dirty="0"/>
              <a:t> S/4HANA EPPM 1.0 Licensing via User </a:t>
            </a:r>
            <a:r>
              <a:rPr lang="de-DE" sz="1800" dirty="0" err="1"/>
              <a:t>with</a:t>
            </a:r>
            <a:r>
              <a:rPr lang="de-DE" sz="1800" dirty="0"/>
              <a:t> a </a:t>
            </a:r>
            <a:r>
              <a:rPr lang="de-DE" sz="1800" dirty="0" err="1"/>
              <a:t>maintenance</a:t>
            </a:r>
            <a:r>
              <a:rPr lang="de-DE" sz="1800" dirty="0"/>
              <a:t> </a:t>
            </a:r>
            <a:r>
              <a:rPr lang="de-DE" sz="1800" dirty="0" err="1"/>
              <a:t>contract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925539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D18657-FD6C-18E8-A382-45DE4FF25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89" y="15226"/>
            <a:ext cx="7675562" cy="802839"/>
          </a:xfrm>
        </p:spPr>
        <p:txBody>
          <a:bodyPr>
            <a:normAutofit/>
          </a:bodyPr>
          <a:lstStyle/>
          <a:p>
            <a:r>
              <a:rPr lang="en-US" sz="2500" b="1" dirty="0"/>
              <a:t>Apps for EPPM projects - Postponement of terms (Roles and Appointments)</a:t>
            </a:r>
            <a:endParaRPr lang="de-DE" sz="2500" b="1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64FED34-C3AD-F70C-44D3-232DB72B64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4" name="Tabellenplatzhalter 3">
            <a:extLst>
              <a:ext uri="{FF2B5EF4-FFF2-40B4-BE49-F238E27FC236}">
                <a16:creationId xmlns:a16="http://schemas.microsoft.com/office/drawing/2014/main" id="{2F8750EF-3C4B-B7E6-25DA-2BC11E718EE2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393149" y="1025364"/>
            <a:ext cx="7675562" cy="50022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600" b="1" dirty="0" err="1"/>
              <a:t>Functional</a:t>
            </a:r>
            <a:r>
              <a:rPr lang="de-DE" sz="1600" b="1" dirty="0"/>
              <a:t> </a:t>
            </a:r>
            <a:r>
              <a:rPr lang="de-DE" sz="1600" b="1" dirty="0" err="1"/>
              <a:t>scope</a:t>
            </a:r>
            <a:endParaRPr lang="de-DE" sz="1600" b="1" dirty="0"/>
          </a:p>
          <a:p>
            <a:pPr marL="0" indent="0">
              <a:buNone/>
            </a:pPr>
            <a:r>
              <a:rPr lang="de-DE" sz="1200" dirty="0">
                <a:solidFill>
                  <a:srgbClr val="4F788D"/>
                </a:solidFill>
              </a:rPr>
              <a:t>•</a:t>
            </a:r>
            <a:r>
              <a:rPr lang="de-DE" sz="1600" dirty="0">
                <a:solidFill>
                  <a:srgbClr val="4F788D"/>
                </a:solidFill>
              </a:rPr>
              <a:t> </a:t>
            </a:r>
            <a:r>
              <a:rPr lang="en-US" sz="1600" dirty="0"/>
              <a:t>Calling up a Project in edit mode</a:t>
            </a:r>
          </a:p>
          <a:p>
            <a:pPr marL="0" indent="0">
              <a:buNone/>
            </a:pPr>
            <a:r>
              <a:rPr lang="de-DE" sz="1200" dirty="0">
                <a:solidFill>
                  <a:srgbClr val="4F788D"/>
                </a:solidFill>
              </a:rPr>
              <a:t>•</a:t>
            </a:r>
            <a:r>
              <a:rPr lang="de-DE" sz="1600" dirty="0">
                <a:solidFill>
                  <a:srgbClr val="4F788D"/>
                </a:solidFill>
              </a:rPr>
              <a:t> </a:t>
            </a:r>
            <a:r>
              <a:rPr lang="en-US" sz="1600" dirty="0"/>
              <a:t>Complete postponement of a Project incl. all role requirements and staffing</a:t>
            </a:r>
          </a:p>
          <a:p>
            <a:pPr marL="0" indent="0">
              <a:buNone/>
            </a:pPr>
            <a:r>
              <a:rPr lang="de-DE" sz="1200" dirty="0">
                <a:solidFill>
                  <a:srgbClr val="4F788D"/>
                </a:solidFill>
              </a:rPr>
              <a:t>•</a:t>
            </a:r>
            <a:r>
              <a:rPr lang="en-US" sz="1200" dirty="0"/>
              <a:t> </a:t>
            </a:r>
            <a:r>
              <a:rPr lang="en-US" sz="1600" dirty="0"/>
              <a:t>Extension of all roles in a Project</a:t>
            </a:r>
          </a:p>
          <a:p>
            <a:pPr marL="0" indent="0">
              <a:buNone/>
            </a:pPr>
            <a:r>
              <a:rPr lang="de-DE" sz="1200" dirty="0">
                <a:solidFill>
                  <a:srgbClr val="4F788D"/>
                </a:solidFill>
              </a:rPr>
              <a:t>• </a:t>
            </a:r>
            <a:r>
              <a:rPr lang="en-US" sz="1600" dirty="0"/>
              <a:t>Extending individual roles in a Project and adjusting the end date of the Project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de-DE" sz="1600" b="1" dirty="0" err="1"/>
              <a:t>Requirements</a:t>
            </a:r>
            <a:endParaRPr lang="de-DE" sz="1600" b="1" dirty="0"/>
          </a:p>
          <a:p>
            <a:pPr marL="0" indent="0">
              <a:buNone/>
            </a:pPr>
            <a:r>
              <a:rPr lang="de-DE" sz="1200" dirty="0">
                <a:solidFill>
                  <a:srgbClr val="4F788D"/>
                </a:solidFill>
              </a:rPr>
              <a:t>•</a:t>
            </a:r>
            <a:r>
              <a:rPr lang="de-DE" sz="1600" dirty="0">
                <a:solidFill>
                  <a:srgbClr val="4F788D"/>
                </a:solidFill>
              </a:rPr>
              <a:t> </a:t>
            </a:r>
            <a:r>
              <a:rPr lang="en-US" sz="1600" dirty="0"/>
              <a:t>Projects with requirements distribution and manual maintenance option for role requirements (no automatic determination of role requirements from tasks)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de-DE" sz="1600" b="1" dirty="0"/>
              <a:t>Benefits</a:t>
            </a:r>
          </a:p>
          <a:p>
            <a:pPr marL="0" indent="0">
              <a:buNone/>
            </a:pPr>
            <a:r>
              <a:rPr lang="de-DE" sz="1200" dirty="0">
                <a:solidFill>
                  <a:srgbClr val="4F788D"/>
                </a:solidFill>
              </a:rPr>
              <a:t>• </a:t>
            </a:r>
            <a:r>
              <a:rPr lang="en-US" sz="1600" dirty="0"/>
              <a:t>Significantly faster processing compared to SAP Standard</a:t>
            </a:r>
          </a:p>
          <a:p>
            <a:pPr marL="0" indent="0">
              <a:buNone/>
            </a:pPr>
            <a:r>
              <a:rPr lang="de-DE" sz="1200" dirty="0">
                <a:solidFill>
                  <a:srgbClr val="4F788D"/>
                </a:solidFill>
              </a:rPr>
              <a:t>• </a:t>
            </a:r>
            <a:r>
              <a:rPr lang="en-US" sz="1600" dirty="0"/>
              <a:t>Shifting of role requirements in SAP Standard not possible for projects without task/role assignment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611332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9DD45A-34F6-BCE8-E822-6EBA47187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764" y="102231"/>
            <a:ext cx="3943350" cy="672209"/>
          </a:xfrm>
        </p:spPr>
        <p:txBody>
          <a:bodyPr>
            <a:normAutofit/>
          </a:bodyPr>
          <a:lstStyle/>
          <a:p>
            <a:r>
              <a:rPr lang="de-DE" sz="2500" b="1" dirty="0"/>
              <a:t>App Terminverschiebung I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7F82AC5-5520-CC26-8D46-00F0946ECD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7" name="Grafik 6" descr="Ein Bild, das Text, Screenshot, Schrift, Software enthält.&#10;&#10;Automatisch generierte Beschreibung">
            <a:extLst>
              <a:ext uri="{FF2B5EF4-FFF2-40B4-BE49-F238E27FC236}">
                <a16:creationId xmlns:a16="http://schemas.microsoft.com/office/drawing/2014/main" id="{74B44C27-3C00-FD04-FE97-21017F135F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83" y="1313154"/>
            <a:ext cx="8596466" cy="4001358"/>
          </a:xfrm>
          <a:prstGeom prst="rect">
            <a:avLst/>
          </a:prstGeom>
        </p:spPr>
      </p:pic>
      <p:sp>
        <p:nvSpPr>
          <p:cNvPr id="8" name="Sprechblase: rechteckig 7">
            <a:extLst>
              <a:ext uri="{FF2B5EF4-FFF2-40B4-BE49-F238E27FC236}">
                <a16:creationId xmlns:a16="http://schemas.microsoft.com/office/drawing/2014/main" id="{1D258560-B407-E477-43FE-819B09320CA5}"/>
              </a:ext>
            </a:extLst>
          </p:cNvPr>
          <p:cNvSpPr/>
          <p:nvPr/>
        </p:nvSpPr>
        <p:spPr>
          <a:xfrm>
            <a:off x="6335486" y="494522"/>
            <a:ext cx="2453631" cy="1048966"/>
          </a:xfrm>
          <a:prstGeom prst="wedgeRectCallout">
            <a:avLst>
              <a:gd name="adj1" fmla="val -155777"/>
              <a:gd name="adj2" fmla="val 139622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1. Current Start and End date </a:t>
            </a:r>
            <a:endParaRPr lang="de-DE"/>
          </a:p>
        </p:txBody>
      </p:sp>
      <p:sp>
        <p:nvSpPr>
          <p:cNvPr id="10" name="Sprechblase: rechteckig 9">
            <a:extLst>
              <a:ext uri="{FF2B5EF4-FFF2-40B4-BE49-F238E27FC236}">
                <a16:creationId xmlns:a16="http://schemas.microsoft.com/office/drawing/2014/main" id="{832D1C5C-061B-D8B6-00B4-07DA09F453AA}"/>
              </a:ext>
            </a:extLst>
          </p:cNvPr>
          <p:cNvSpPr/>
          <p:nvPr/>
        </p:nvSpPr>
        <p:spPr>
          <a:xfrm>
            <a:off x="5314950" y="3676260"/>
            <a:ext cx="2286000" cy="1194319"/>
          </a:xfrm>
          <a:prstGeom prst="wedgeRectCallout">
            <a:avLst>
              <a:gd name="adj1" fmla="val -125515"/>
              <a:gd name="adj2" fmla="val -150173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Enter new Start date </a:t>
            </a:r>
            <a:endParaRPr lang="de-DE" dirty="0"/>
          </a:p>
        </p:txBody>
      </p:sp>
      <p:sp>
        <p:nvSpPr>
          <p:cNvPr id="11" name="Sprechblase: rechteckig 10">
            <a:extLst>
              <a:ext uri="{FF2B5EF4-FFF2-40B4-BE49-F238E27FC236}">
                <a16:creationId xmlns:a16="http://schemas.microsoft.com/office/drawing/2014/main" id="{7EC4FAFA-6209-6326-7E47-A5259D447D8B}"/>
              </a:ext>
            </a:extLst>
          </p:cNvPr>
          <p:cNvSpPr/>
          <p:nvPr/>
        </p:nvSpPr>
        <p:spPr>
          <a:xfrm>
            <a:off x="236764" y="774440"/>
            <a:ext cx="1595215" cy="672209"/>
          </a:xfrm>
          <a:prstGeom prst="wedgeRectCallout">
            <a:avLst>
              <a:gd name="adj1" fmla="val -2116"/>
              <a:gd name="adj2" fmla="val 120799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3. Call </a:t>
            </a:r>
            <a:r>
              <a:rPr lang="de-DE" dirty="0" err="1"/>
              <a:t>next</a:t>
            </a:r>
            <a:r>
              <a:rPr lang="de-DE" dirty="0"/>
              <a:t> </a:t>
            </a:r>
            <a:r>
              <a:rPr lang="de-DE" dirty="0" err="1"/>
              <a:t>step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4639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191279-204A-617D-30C8-A6D8E48BF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780" y="120893"/>
            <a:ext cx="4092640" cy="700201"/>
          </a:xfrm>
        </p:spPr>
        <p:txBody>
          <a:bodyPr>
            <a:normAutofit/>
          </a:bodyPr>
          <a:lstStyle/>
          <a:p>
            <a:r>
              <a:rPr lang="de-DE" sz="2500" b="1" dirty="0"/>
              <a:t>App Terminverschiebung II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350771B-1B47-FD5C-15D1-7A9DD004C4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4" name="Tabellenplatzhalter 3">
            <a:extLst>
              <a:ext uri="{FF2B5EF4-FFF2-40B4-BE49-F238E27FC236}">
                <a16:creationId xmlns:a16="http://schemas.microsoft.com/office/drawing/2014/main" id="{4DA1E658-37B2-00D9-B758-E6F541F8DE4D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8" name="Grafik 7" descr="Ein Bild, das Text, Screenshot, Reihe, Schrift enthält.&#10;&#10;Automatisch generierte Beschreibung">
            <a:extLst>
              <a:ext uri="{FF2B5EF4-FFF2-40B4-BE49-F238E27FC236}">
                <a16:creationId xmlns:a16="http://schemas.microsoft.com/office/drawing/2014/main" id="{F91B27BD-35AA-2D30-DDFA-FBA03A166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27" y="895500"/>
            <a:ext cx="8443529" cy="2533500"/>
          </a:xfrm>
          <a:prstGeom prst="rect">
            <a:avLst/>
          </a:prstGeom>
        </p:spPr>
      </p:pic>
      <p:pic>
        <p:nvPicPr>
          <p:cNvPr id="10" name="Grafik 9" descr="Ein Bild, das Text, Screenshot, Reihe, Schrift enthält.&#10;&#10;Automatisch generierte Beschreibung">
            <a:extLst>
              <a:ext uri="{FF2B5EF4-FFF2-40B4-BE49-F238E27FC236}">
                <a16:creationId xmlns:a16="http://schemas.microsoft.com/office/drawing/2014/main" id="{E40B611A-8C00-8DB1-6836-EBE99475F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27" y="3086175"/>
            <a:ext cx="8443529" cy="2558900"/>
          </a:xfrm>
          <a:prstGeom prst="rect">
            <a:avLst/>
          </a:prstGeom>
        </p:spPr>
      </p:pic>
      <p:sp>
        <p:nvSpPr>
          <p:cNvPr id="11" name="Sprechblase: rechteckig 10">
            <a:extLst>
              <a:ext uri="{FF2B5EF4-FFF2-40B4-BE49-F238E27FC236}">
                <a16:creationId xmlns:a16="http://schemas.microsoft.com/office/drawing/2014/main" id="{526E132F-3266-0838-98AA-BF860DBA3BBC}"/>
              </a:ext>
            </a:extLst>
          </p:cNvPr>
          <p:cNvSpPr/>
          <p:nvPr/>
        </p:nvSpPr>
        <p:spPr>
          <a:xfrm>
            <a:off x="65314" y="737119"/>
            <a:ext cx="1259633" cy="587064"/>
          </a:xfrm>
          <a:prstGeom prst="wedgeRectCallout">
            <a:avLst>
              <a:gd name="adj1" fmla="val 22986"/>
              <a:gd name="adj2" fmla="val 142917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1. Data </a:t>
            </a:r>
            <a:r>
              <a:rPr lang="de-DE" sz="1400" dirty="0" err="1"/>
              <a:t>before</a:t>
            </a:r>
            <a:r>
              <a:rPr lang="de-DE" sz="1400" dirty="0"/>
              <a:t> </a:t>
            </a:r>
            <a:r>
              <a:rPr lang="de-DE" sz="1400" dirty="0" err="1"/>
              <a:t>changes</a:t>
            </a:r>
            <a:endParaRPr lang="de-DE" sz="1400" dirty="0"/>
          </a:p>
        </p:txBody>
      </p:sp>
      <p:sp>
        <p:nvSpPr>
          <p:cNvPr id="12" name="Sprechblase: rechteckig 11">
            <a:extLst>
              <a:ext uri="{FF2B5EF4-FFF2-40B4-BE49-F238E27FC236}">
                <a16:creationId xmlns:a16="http://schemas.microsoft.com/office/drawing/2014/main" id="{63D3F8B9-630C-8124-F425-0FF7E016B52C}"/>
              </a:ext>
            </a:extLst>
          </p:cNvPr>
          <p:cNvSpPr/>
          <p:nvPr/>
        </p:nvSpPr>
        <p:spPr>
          <a:xfrm>
            <a:off x="65314" y="2649893"/>
            <a:ext cx="970384" cy="503853"/>
          </a:xfrm>
          <a:prstGeom prst="wedgeRectCallout">
            <a:avLst>
              <a:gd name="adj1" fmla="val 99313"/>
              <a:gd name="adj2" fmla="val -76702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2. List of project roles </a:t>
            </a:r>
            <a:endParaRPr lang="de-DE" sz="1200" dirty="0"/>
          </a:p>
        </p:txBody>
      </p:sp>
      <p:sp>
        <p:nvSpPr>
          <p:cNvPr id="13" name="Sprechblase: rechteckig 12">
            <a:extLst>
              <a:ext uri="{FF2B5EF4-FFF2-40B4-BE49-F238E27FC236}">
                <a16:creationId xmlns:a16="http://schemas.microsoft.com/office/drawing/2014/main" id="{FA9B70CB-3D4B-4F96-664E-673560C0A2EE}"/>
              </a:ext>
            </a:extLst>
          </p:cNvPr>
          <p:cNvSpPr/>
          <p:nvPr/>
        </p:nvSpPr>
        <p:spPr>
          <a:xfrm>
            <a:off x="251927" y="4338735"/>
            <a:ext cx="1371600" cy="502598"/>
          </a:xfrm>
          <a:prstGeom prst="wedgeRectCallout">
            <a:avLst>
              <a:gd name="adj1" fmla="val 56718"/>
              <a:gd name="adj2" fmla="val 108912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3. Dates after </a:t>
            </a:r>
            <a:r>
              <a:rPr lang="de-DE" sz="1200" dirty="0" err="1"/>
              <a:t>changes</a:t>
            </a:r>
            <a:endParaRPr lang="de-DE" sz="1200" dirty="0"/>
          </a:p>
        </p:txBody>
      </p:sp>
      <p:sp>
        <p:nvSpPr>
          <p:cNvPr id="14" name="Sprechblase: rechteckig 13">
            <a:extLst>
              <a:ext uri="{FF2B5EF4-FFF2-40B4-BE49-F238E27FC236}">
                <a16:creationId xmlns:a16="http://schemas.microsoft.com/office/drawing/2014/main" id="{C500A7DC-F0A4-8EDE-2D9B-CC4A3EF500F1}"/>
              </a:ext>
            </a:extLst>
          </p:cNvPr>
          <p:cNvSpPr/>
          <p:nvPr/>
        </p:nvSpPr>
        <p:spPr>
          <a:xfrm>
            <a:off x="4572000" y="1035698"/>
            <a:ext cx="1418253" cy="587064"/>
          </a:xfrm>
          <a:prstGeom prst="wedgeRectCallout">
            <a:avLst>
              <a:gd name="adj1" fmla="val -64912"/>
              <a:gd name="adj2" fmla="val 97466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5. Filter and Settings </a:t>
            </a:r>
          </a:p>
        </p:txBody>
      </p:sp>
      <p:sp>
        <p:nvSpPr>
          <p:cNvPr id="15" name="Sprechblase: rechteckig 14">
            <a:extLst>
              <a:ext uri="{FF2B5EF4-FFF2-40B4-BE49-F238E27FC236}">
                <a16:creationId xmlns:a16="http://schemas.microsoft.com/office/drawing/2014/main" id="{5A114426-971E-702A-369E-6A39BB5ECDF8}"/>
              </a:ext>
            </a:extLst>
          </p:cNvPr>
          <p:cNvSpPr/>
          <p:nvPr/>
        </p:nvSpPr>
        <p:spPr>
          <a:xfrm>
            <a:off x="7221894" y="3153746"/>
            <a:ext cx="1387994" cy="778342"/>
          </a:xfrm>
          <a:prstGeom prst="wedgeRectCallout">
            <a:avLst>
              <a:gd name="adj1" fmla="val -49067"/>
              <a:gd name="adj2" fmla="val 120041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4. Adjusted role dates with change option 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529152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06519F-56B2-2EA2-941A-78011B113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103" y="102231"/>
            <a:ext cx="3943350" cy="728193"/>
          </a:xfrm>
        </p:spPr>
        <p:txBody>
          <a:bodyPr>
            <a:normAutofit/>
          </a:bodyPr>
          <a:lstStyle/>
          <a:p>
            <a:r>
              <a:rPr lang="de-DE" sz="2500" b="1" dirty="0"/>
              <a:t>App Terminverschiebung III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84247C3-5163-413A-B8E0-44FF095E57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4" name="Tabellenplatzhalter 3">
            <a:extLst>
              <a:ext uri="{FF2B5EF4-FFF2-40B4-BE49-F238E27FC236}">
                <a16:creationId xmlns:a16="http://schemas.microsoft.com/office/drawing/2014/main" id="{76901896-4379-600B-D703-3AA3AC63C13D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rafik 5" descr="Ein Bild, das Text, Screenshot, Software, Display enthält.&#10;&#10;Automatisch generierte Beschreibung">
            <a:extLst>
              <a:ext uri="{FF2B5EF4-FFF2-40B4-BE49-F238E27FC236}">
                <a16:creationId xmlns:a16="http://schemas.microsoft.com/office/drawing/2014/main" id="{D7D282E1-3398-54AB-EBEF-E967034C18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6" y="892175"/>
            <a:ext cx="7794624" cy="4960195"/>
          </a:xfrm>
          <a:prstGeom prst="rect">
            <a:avLst/>
          </a:prstGeom>
        </p:spPr>
      </p:pic>
      <p:sp>
        <p:nvSpPr>
          <p:cNvPr id="7" name="Sprechblase: rechteckig 6">
            <a:extLst>
              <a:ext uri="{FF2B5EF4-FFF2-40B4-BE49-F238E27FC236}">
                <a16:creationId xmlns:a16="http://schemas.microsoft.com/office/drawing/2014/main" id="{447873F2-A447-81E0-A9E4-3998FDB02498}"/>
              </a:ext>
            </a:extLst>
          </p:cNvPr>
          <p:cNvSpPr/>
          <p:nvPr/>
        </p:nvSpPr>
        <p:spPr>
          <a:xfrm>
            <a:off x="65314" y="1540554"/>
            <a:ext cx="1847462" cy="728193"/>
          </a:xfrm>
          <a:prstGeom prst="wedgeRectCallout">
            <a:avLst>
              <a:gd name="adj1" fmla="val 3359"/>
              <a:gd name="adj2" fmla="val 149631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1. Requirements before changes (from CW 18) </a:t>
            </a:r>
            <a:endParaRPr lang="de-DE" sz="1600" dirty="0"/>
          </a:p>
        </p:txBody>
      </p:sp>
      <p:sp>
        <p:nvSpPr>
          <p:cNvPr id="8" name="Sprechblase: rechteckig 7">
            <a:extLst>
              <a:ext uri="{FF2B5EF4-FFF2-40B4-BE49-F238E27FC236}">
                <a16:creationId xmlns:a16="http://schemas.microsoft.com/office/drawing/2014/main" id="{D16B4CCD-FE41-D993-1837-9C0A380807EF}"/>
              </a:ext>
            </a:extLst>
          </p:cNvPr>
          <p:cNvSpPr/>
          <p:nvPr/>
        </p:nvSpPr>
        <p:spPr>
          <a:xfrm>
            <a:off x="218102" y="5106520"/>
            <a:ext cx="1694673" cy="728193"/>
          </a:xfrm>
          <a:prstGeom prst="wedgeRectCallout">
            <a:avLst>
              <a:gd name="adj1" fmla="val -4473"/>
              <a:gd name="adj2" fmla="val -122835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2. Requirements after changes (from CW 31)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591283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53DB94-979A-6BCF-251B-4A6B0FE1E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756" y="167545"/>
            <a:ext cx="2375807" cy="560242"/>
          </a:xfrm>
        </p:spPr>
        <p:txBody>
          <a:bodyPr>
            <a:normAutofit/>
          </a:bodyPr>
          <a:lstStyle/>
          <a:p>
            <a:r>
              <a:rPr lang="de-DE" sz="2500" b="1" dirty="0"/>
              <a:t>Contact &amp; Sales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9CE60CA-3472-05B0-7331-7FB9ED28BB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4" name="Tabellenplatzhalter 3">
            <a:extLst>
              <a:ext uri="{FF2B5EF4-FFF2-40B4-BE49-F238E27FC236}">
                <a16:creationId xmlns:a16="http://schemas.microsoft.com/office/drawing/2014/main" id="{B1459CA2-50C2-2357-61FB-23BAFF0A09EE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734219" y="960050"/>
            <a:ext cx="7675562" cy="3903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We are happy to answer your questions or provide you a non-binding offer directly.</a:t>
            </a:r>
            <a:r>
              <a:rPr lang="ru-RU" sz="1600" dirty="0"/>
              <a:t> </a:t>
            </a:r>
            <a:r>
              <a:rPr lang="en-US" sz="1600" dirty="0"/>
              <a:t>Use our </a:t>
            </a:r>
            <a:r>
              <a:rPr lang="en-US" sz="1600" dirty="0" err="1"/>
              <a:t>licence</a:t>
            </a:r>
            <a:r>
              <a:rPr lang="en-US" sz="1600" dirty="0"/>
              <a:t> calculator at www.milliarum.de under Apps or send us the following data to info@milliarum.com</a:t>
            </a:r>
            <a:r>
              <a:rPr lang="de-DE" sz="1600" dirty="0"/>
              <a:t>:</a:t>
            </a:r>
            <a:endParaRPr lang="ru-RU" sz="1600" dirty="0"/>
          </a:p>
          <a:p>
            <a:pPr marL="0" indent="0">
              <a:buNone/>
            </a:pPr>
            <a:r>
              <a:rPr lang="de-DE" sz="1600" dirty="0">
                <a:solidFill>
                  <a:srgbClr val="4F788D"/>
                </a:solidFill>
              </a:rPr>
              <a:t>• </a:t>
            </a:r>
            <a:r>
              <a:rPr lang="en-US" sz="1600" dirty="0"/>
              <a:t>Desired edition</a:t>
            </a:r>
            <a:endParaRPr lang="ru-RU" sz="1600" dirty="0"/>
          </a:p>
          <a:p>
            <a:pPr marL="0" indent="0">
              <a:buNone/>
            </a:pPr>
            <a:r>
              <a:rPr lang="de-DE" sz="1600" dirty="0">
                <a:solidFill>
                  <a:srgbClr val="4F788D"/>
                </a:solidFill>
              </a:rPr>
              <a:t>• </a:t>
            </a:r>
            <a:r>
              <a:rPr lang="en-US" sz="1600" dirty="0"/>
              <a:t>Number of users and developer </a:t>
            </a:r>
            <a:r>
              <a:rPr lang="en-US" sz="1600" dirty="0" err="1"/>
              <a:t>licences</a:t>
            </a:r>
            <a:endParaRPr lang="ru-RU" sz="1600" dirty="0"/>
          </a:p>
          <a:p>
            <a:pPr marL="0" indent="0">
              <a:buNone/>
            </a:pPr>
            <a:r>
              <a:rPr lang="de-DE" sz="1600" dirty="0">
                <a:solidFill>
                  <a:srgbClr val="4F788D"/>
                </a:solidFill>
              </a:rPr>
              <a:t>• </a:t>
            </a:r>
            <a:r>
              <a:rPr lang="en-US" sz="1600" dirty="0"/>
              <a:t>SAP release and SAP UI version used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en-US" sz="1600" dirty="0"/>
              <a:t>You will receive a software contract from us including maintenance and support. </a:t>
            </a:r>
          </a:p>
          <a:p>
            <a:pPr marL="0" indent="0">
              <a:buNone/>
            </a:pPr>
            <a:r>
              <a:rPr lang="en-US" sz="1600" dirty="0"/>
              <a:t>After signed contract and receipt of payment, the software will be delivered by transport.</a:t>
            </a:r>
            <a:endParaRPr lang="de-DE" sz="16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5D46BE4-3391-CDA2-74FA-96AC960D4324}"/>
              </a:ext>
            </a:extLst>
          </p:cNvPr>
          <p:cNvSpPr txBox="1"/>
          <p:nvPr/>
        </p:nvSpPr>
        <p:spPr>
          <a:xfrm>
            <a:off x="2080726" y="4357311"/>
            <a:ext cx="49825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>
                <a:solidFill>
                  <a:srgbClr val="4E788D"/>
                </a:solidFill>
              </a:rPr>
              <a:t>Milliarum</a:t>
            </a:r>
            <a:r>
              <a:rPr lang="de-DE" b="1" dirty="0">
                <a:solidFill>
                  <a:srgbClr val="4E788D"/>
                </a:solidFill>
              </a:rPr>
              <a:t> GmbH &amp; Co.KG </a:t>
            </a:r>
          </a:p>
          <a:p>
            <a:pPr algn="ctr"/>
            <a:r>
              <a:rPr lang="de-DE" dirty="0">
                <a:solidFill>
                  <a:srgbClr val="4F788D"/>
                </a:solidFill>
              </a:rPr>
              <a:t>An der </a:t>
            </a:r>
            <a:r>
              <a:rPr lang="de-DE" dirty="0" err="1">
                <a:solidFill>
                  <a:srgbClr val="4F788D"/>
                </a:solidFill>
              </a:rPr>
              <a:t>Eickesmühle</a:t>
            </a:r>
            <a:r>
              <a:rPr lang="de-DE" dirty="0">
                <a:solidFill>
                  <a:srgbClr val="4F788D"/>
                </a:solidFill>
              </a:rPr>
              <a:t> 22 </a:t>
            </a:r>
          </a:p>
          <a:p>
            <a:pPr algn="ctr"/>
            <a:r>
              <a:rPr lang="de-DE" dirty="0">
                <a:solidFill>
                  <a:srgbClr val="4F788D"/>
                </a:solidFill>
              </a:rPr>
              <a:t>41238 Mönchengladbach </a:t>
            </a:r>
          </a:p>
          <a:p>
            <a:pPr algn="ctr"/>
            <a:r>
              <a:rPr lang="de-DE" dirty="0">
                <a:solidFill>
                  <a:srgbClr val="4F788D"/>
                </a:solidFill>
              </a:rPr>
              <a:t>Tel.: +49 (0) 2166 3101 106</a:t>
            </a:r>
          </a:p>
          <a:p>
            <a:pPr algn="ctr"/>
            <a:r>
              <a:rPr lang="de-DE" dirty="0">
                <a:solidFill>
                  <a:srgbClr val="4F788D"/>
                </a:solidFill>
              </a:rPr>
              <a:t>www.milliarum.de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A854BB08-E47D-1080-4204-242C97E4A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59" y="4638318"/>
            <a:ext cx="450785" cy="45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3B58AE79-A4AB-30C1-4099-C7DCBD172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558" y="4638317"/>
            <a:ext cx="450785" cy="45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125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Milliaru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EB5B5"/>
      </a:accent1>
      <a:accent2>
        <a:srgbClr val="EF8E49"/>
      </a:accent2>
      <a:accent3>
        <a:srgbClr val="B7332D"/>
      </a:accent3>
      <a:accent4>
        <a:srgbClr val="E9B53F"/>
      </a:accent4>
      <a:accent5>
        <a:srgbClr val="C67D33"/>
      </a:accent5>
      <a:accent6>
        <a:srgbClr val="62775F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649</Words>
  <Application>Microsoft Office PowerPoint</Application>
  <PresentationFormat>Bildschirmpräsentation (4:3)</PresentationFormat>
  <Paragraphs>84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</vt:lpstr>
      <vt:lpstr>PowerPoint-Präsentation</vt:lpstr>
      <vt:lpstr>About Milliarum</vt:lpstr>
      <vt:lpstr>Overview of Milliarum Apps</vt:lpstr>
      <vt:lpstr>Milliarum WebDynpro Apps: General conditions</vt:lpstr>
      <vt:lpstr>Apps for EPPM projects - Postponement of terms (Roles and Appointments)</vt:lpstr>
      <vt:lpstr>App Terminverschiebung I</vt:lpstr>
      <vt:lpstr>App Terminverschiebung II</vt:lpstr>
      <vt:lpstr>App Terminverschiebung III</vt:lpstr>
      <vt:lpstr>Contact &amp; Sales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Isabelle Rietz</dc:creator>
  <cp:lastModifiedBy>Anastasiia Smirnova</cp:lastModifiedBy>
  <cp:revision>35</cp:revision>
  <dcterms:created xsi:type="dcterms:W3CDTF">2021-06-09T08:12:25Z</dcterms:created>
  <dcterms:modified xsi:type="dcterms:W3CDTF">2024-03-21T10:00:47Z</dcterms:modified>
</cp:coreProperties>
</file>