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788D"/>
    <a:srgbClr val="E4E4DE"/>
    <a:srgbClr val="898989"/>
    <a:srgbClr val="4E7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0" autoAdjust="0"/>
    <p:restoredTop sz="95256" autoAdjust="0"/>
  </p:normalViewPr>
  <p:slideViewPr>
    <p:cSldViewPr snapToGrid="0">
      <p:cViewPr varScale="1">
        <p:scale>
          <a:sx n="82" d="100"/>
          <a:sy n="82" d="100"/>
        </p:scale>
        <p:origin x="1363" y="5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19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63DC67-12E0-4CC2-BAA4-4DC995FFA604}" type="doc">
      <dgm:prSet loTypeId="urn:microsoft.com/office/officeart/2005/8/layout/gear1" loCatId="process" qsTypeId="urn:microsoft.com/office/officeart/2005/8/quickstyle/simple1" qsCatId="simple" csTypeId="urn:microsoft.com/office/officeart/2005/8/colors/colorful3" csCatId="colorful" phldr="1"/>
      <dgm:spPr/>
    </dgm:pt>
    <dgm:pt modelId="{E8683626-5BCB-422D-8090-5CB39FFA791D}" type="pres">
      <dgm:prSet presAssocID="{1B63DC67-12E0-4CC2-BAA4-4DC995FFA604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C4A71941-A3B3-4E09-9A57-15B8A563ADC7}" type="presOf" srcId="{1B63DC67-12E0-4CC2-BAA4-4DC995FFA604}" destId="{E8683626-5BCB-422D-8090-5CB39FFA791D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F4A4544-4E15-4BB4-986A-C057A1187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2E6541C-3FAE-4CD6-B00C-FD6E35FA69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8D610-2E2B-413D-A64E-F9A842B4F3E1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DDA592-4212-4110-9ED8-A9EAD41BAC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C23EA4-D322-48B7-ABD5-1A9A8306D4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20932-6DB7-4154-9178-275DF9B21B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3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6F670-00B8-4E44-911D-24CB8F446491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10174-E969-4B2E-AA23-5C43DF819C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326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0C75E356-36E0-4F72-93DE-5216A146F4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C59ECFDC-5F50-49C1-BBD1-9D583158BE8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2F996EF-DD5B-492C-B1F3-23C53F4075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0"/>
          <a:stretch/>
        </p:blipFill>
        <p:spPr>
          <a:xfrm>
            <a:off x="0" y="1305731"/>
            <a:ext cx="9144000" cy="555226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EF55815F-1225-4B79-AE71-CD5E606FFE43}"/>
              </a:ext>
            </a:extLst>
          </p:cNvPr>
          <p:cNvSpPr/>
          <p:nvPr userDrawn="1"/>
        </p:nvSpPr>
        <p:spPr>
          <a:xfrm>
            <a:off x="0" y="782726"/>
            <a:ext cx="9144000" cy="523005"/>
          </a:xfrm>
          <a:prstGeom prst="rect">
            <a:avLst/>
          </a:prstGeom>
          <a:solidFill>
            <a:srgbClr val="E4E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99D60D3-1504-4DC3-900A-C41C4B9D15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99"/>
            <a:ext cx="3366040" cy="1123406"/>
          </a:xfrm>
          <a:prstGeom prst="rect">
            <a:avLst/>
          </a:prstGeom>
        </p:spPr>
      </p:pic>
      <p:sp>
        <p:nvSpPr>
          <p:cNvPr id="10" name="Inhaltsplatzhalter 26">
            <a:extLst>
              <a:ext uri="{FF2B5EF4-FFF2-40B4-BE49-F238E27FC236}">
                <a16:creationId xmlns:a16="http://schemas.microsoft.com/office/drawing/2014/main" id="{195022FA-2809-4B40-A0D9-1F72C65341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35501" y="391682"/>
            <a:ext cx="4828030" cy="570585"/>
          </a:xfrm>
        </p:spPr>
        <p:txBody>
          <a:bodyPr bIns="0" anchor="b" anchorCtr="0"/>
          <a:lstStyle>
            <a:lvl1pPr marL="0" indent="0" algn="r">
              <a:buNone/>
              <a:defRPr>
                <a:solidFill>
                  <a:srgbClr val="4F788D"/>
                </a:solidFill>
                <a:latin typeface="+mj-lt"/>
              </a:defRPr>
            </a:lvl1pPr>
          </a:lstStyle>
          <a:p>
            <a:pPr lvl="0"/>
            <a:endParaRPr lang="de-DE" dirty="0"/>
          </a:p>
          <a:p>
            <a:pPr lvl="0"/>
            <a:r>
              <a:rPr lang="de-DE" dirty="0"/>
              <a:t>Dokumentenvorlagen</a:t>
            </a:r>
          </a:p>
        </p:txBody>
      </p:sp>
      <p:sp>
        <p:nvSpPr>
          <p:cNvPr id="11" name="Textplatzhalter 39">
            <a:extLst>
              <a:ext uri="{FF2B5EF4-FFF2-40B4-BE49-F238E27FC236}">
                <a16:creationId xmlns:a16="http://schemas.microsoft.com/office/drawing/2014/main" id="{F127975D-F07F-421C-8878-D6390FD7C1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9819" y="980233"/>
            <a:ext cx="3033712" cy="42003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4F788D"/>
                </a:solidFill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B0A92DA-709A-4DEA-BD08-59C861EBFBD6}"/>
              </a:ext>
            </a:extLst>
          </p:cNvPr>
          <p:cNvSpPr/>
          <p:nvPr userDrawn="1"/>
        </p:nvSpPr>
        <p:spPr>
          <a:xfrm>
            <a:off x="0" y="5092701"/>
            <a:ext cx="7143750" cy="9326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35">
            <a:extLst>
              <a:ext uri="{FF2B5EF4-FFF2-40B4-BE49-F238E27FC236}">
                <a16:creationId xmlns:a16="http://schemas.microsoft.com/office/drawing/2014/main" id="{21E36EBD-9C8A-4BA8-A8AB-8E26E5AEC8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092701"/>
            <a:ext cx="7143750" cy="512645"/>
          </a:xfrm>
        </p:spPr>
        <p:txBody>
          <a:bodyPr lIns="288000" tIns="90000"/>
          <a:lstStyle>
            <a:lvl1pPr marL="0" indent="0">
              <a:lnSpc>
                <a:spcPct val="100000"/>
              </a:lnSpc>
              <a:buNone/>
              <a:defRPr sz="2800"/>
            </a:lvl1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Innovativ. Durchdacht. Leistungsstark.</a:t>
            </a:r>
          </a:p>
        </p:txBody>
      </p:sp>
      <p:sp>
        <p:nvSpPr>
          <p:cNvPr id="14" name="Textplatzhalter 35">
            <a:extLst>
              <a:ext uri="{FF2B5EF4-FFF2-40B4-BE49-F238E27FC236}">
                <a16:creationId xmlns:a16="http://schemas.microsoft.com/office/drawing/2014/main" id="{E3D859F5-206F-49EF-A352-ADBE69614B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2730"/>
            <a:ext cx="7143750" cy="512646"/>
          </a:xfrm>
        </p:spPr>
        <p:txBody>
          <a:bodyPr lIns="288000" tIns="90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Untertitel XXX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765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ei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EFF01-58F9-4B1F-ABAA-439D85179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Gliederung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493EE7-AF0E-4D5F-BDAE-3F381200DC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C59ECFDC-5F50-49C1-BBD1-9D583158BE8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abellenplatzhalter 5">
            <a:extLst>
              <a:ext uri="{FF2B5EF4-FFF2-40B4-BE49-F238E27FC236}">
                <a16:creationId xmlns:a16="http://schemas.microsoft.com/office/drawing/2014/main" id="{730A6BDA-D6E2-46D9-B88C-704596C7B3FA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747713" y="1398588"/>
            <a:ext cx="7675562" cy="3903662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799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F788D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47409"/>
            <a:ext cx="3886200" cy="464132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47409"/>
            <a:ext cx="3886200" cy="464132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602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34709"/>
            <a:ext cx="3868340" cy="7916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26311"/>
            <a:ext cx="3868340" cy="38331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34709"/>
            <a:ext cx="3887391" cy="7916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26310"/>
            <a:ext cx="3887391" cy="38331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B4DC1E-8A54-413B-A0D3-2713CDE3D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6"/>
            <a:ext cx="7886700" cy="1049764"/>
          </a:xfrm>
        </p:spPr>
        <p:txBody>
          <a:bodyPr/>
          <a:lstStyle>
            <a:lvl1pPr>
              <a:defRPr>
                <a:solidFill>
                  <a:srgbClr val="4F788D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SmartArt-Platzhalter 6">
            <a:extLst>
              <a:ext uri="{FF2B5EF4-FFF2-40B4-BE49-F238E27FC236}">
                <a16:creationId xmlns:a16="http://schemas.microsoft.com/office/drawing/2014/main" id="{B19107F0-F201-4F39-A5BD-352B6CE1FC90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628649" y="1412507"/>
            <a:ext cx="7886699" cy="4534751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5303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i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EFF01-58F9-4B1F-ABAA-439D85179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493EE7-AF0E-4D5F-BDAE-3F381200DC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C59ECFDC-5F50-49C1-BBD1-9D583158BE8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BEC1B-C397-46C7-BCFC-33B20A26D2A7}"/>
              </a:ext>
            </a:extLst>
          </p:cNvPr>
          <p:cNvSpPr txBox="1">
            <a:spLocks/>
          </p:cNvSpPr>
          <p:nvPr userDrawn="1"/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69284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897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8256"/>
            <a:ext cx="7886700" cy="104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53330"/>
            <a:ext cx="7886700" cy="4613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ECFDC-5F50-49C1-BBD1-9D583158BE8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01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62" r:id="rId3"/>
    <p:sldLayoutId id="2147483664" r:id="rId4"/>
    <p:sldLayoutId id="2147483665" r:id="rId5"/>
    <p:sldLayoutId id="2147483666" r:id="rId6"/>
    <p:sldLayoutId id="2147483672" r:id="rId7"/>
    <p:sldLayoutId id="2147483661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E788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9898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8989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898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898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898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565E57D-93CC-408B-A0DF-C503A03D41D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35501" y="409649"/>
            <a:ext cx="4828030" cy="570585"/>
          </a:xfrm>
        </p:spPr>
        <p:txBody>
          <a:bodyPr>
            <a:normAutofit fontScale="47500" lnSpcReduction="20000"/>
          </a:bodyPr>
          <a:lstStyle/>
          <a:p>
            <a:r>
              <a:rPr lang="en-US" sz="4400" dirty="0"/>
              <a:t>Apps for SAP Project and Portfolio Management</a:t>
            </a:r>
            <a:endParaRPr lang="de-DE" sz="44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54B0A50-C595-D0F7-0D3A-D7857BC02F1D}"/>
              </a:ext>
            </a:extLst>
          </p:cNvPr>
          <p:cNvSpPr txBox="1"/>
          <p:nvPr/>
        </p:nvSpPr>
        <p:spPr>
          <a:xfrm>
            <a:off x="317241" y="5337110"/>
            <a:ext cx="647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Milliarum</a:t>
            </a:r>
            <a:r>
              <a:rPr lang="de-DE" b="1" dirty="0"/>
              <a:t> App: PPM </a:t>
            </a:r>
            <a:r>
              <a:rPr lang="de-DE" b="1" dirty="0" err="1"/>
              <a:t>capacity</a:t>
            </a:r>
            <a:r>
              <a:rPr lang="de-DE" b="1" dirty="0"/>
              <a:t> </a:t>
            </a:r>
            <a:r>
              <a:rPr lang="de-DE" b="1" dirty="0" err="1"/>
              <a:t>analyses</a:t>
            </a:r>
            <a:r>
              <a:rPr lang="de-DE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8508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2783D-56DA-49B7-AD04-3A1533784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64" y="138212"/>
            <a:ext cx="8282085" cy="625556"/>
          </a:xfrm>
        </p:spPr>
        <p:txBody>
          <a:bodyPr>
            <a:normAutofit fontScale="90000"/>
          </a:bodyPr>
          <a:lstStyle/>
          <a:p>
            <a:r>
              <a:rPr lang="en-US" sz="2500" b="1" dirty="0"/>
              <a:t>Capacity evaluation: Example of plant construction (Project types)</a:t>
            </a:r>
            <a:endParaRPr lang="de-DE" sz="2500" b="1" dirty="0"/>
          </a:p>
        </p:txBody>
      </p:sp>
      <p:pic>
        <p:nvPicPr>
          <p:cNvPr id="6" name="Inhaltsplatzhalter 5" descr="Ein Bild, das Text, Screenshot, Diagramm enthält.&#10;&#10;Automatisch generierte Beschreibung">
            <a:extLst>
              <a:ext uri="{FF2B5EF4-FFF2-40B4-BE49-F238E27FC236}">
                <a16:creationId xmlns:a16="http://schemas.microsoft.com/office/drawing/2014/main" id="{C895B007-08A7-C978-703E-CE2E53015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3" y="1121569"/>
            <a:ext cx="8023214" cy="4614862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2216FF-5A06-0EC5-7140-52706F017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2105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66EDF-34BB-86B6-BE1B-7FFA34D3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94" y="136524"/>
            <a:ext cx="8366061" cy="745512"/>
          </a:xfrm>
        </p:spPr>
        <p:txBody>
          <a:bodyPr>
            <a:normAutofit/>
          </a:bodyPr>
          <a:lstStyle/>
          <a:p>
            <a:r>
              <a:rPr lang="en-US" sz="2300" b="1" dirty="0"/>
              <a:t>Capacity evaluation: Example of plant construction (Single project)</a:t>
            </a:r>
            <a:endParaRPr lang="de-DE" sz="2300" b="1" dirty="0"/>
          </a:p>
        </p:txBody>
      </p:sp>
      <p:pic>
        <p:nvPicPr>
          <p:cNvPr id="6" name="Inhaltsplatzhalter 5" descr="Ein Bild, das Text, Screenshot, Diagramm, parallel enthält.&#10;&#10;Automatisch generierte Beschreibung">
            <a:extLst>
              <a:ext uri="{FF2B5EF4-FFF2-40B4-BE49-F238E27FC236}">
                <a16:creationId xmlns:a16="http://schemas.microsoft.com/office/drawing/2014/main" id="{19B1D3BF-B652-F9ED-AAED-B2B92E835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176196"/>
            <a:ext cx="7886700" cy="4505607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DCD95B-A280-ABCA-C6A2-7AC9704BC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6428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7397C3-A25F-2AD9-1FA5-D66B93BDD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038" y="136524"/>
            <a:ext cx="6136044" cy="644217"/>
          </a:xfrm>
        </p:spPr>
        <p:txBody>
          <a:bodyPr>
            <a:normAutofit/>
          </a:bodyPr>
          <a:lstStyle/>
          <a:p>
            <a:r>
              <a:rPr lang="de-DE" sz="2500" b="1" dirty="0"/>
              <a:t>Evaluations </a:t>
            </a:r>
            <a:r>
              <a:rPr lang="de-DE" sz="2500" b="1" dirty="0" err="1"/>
              <a:t>of</a:t>
            </a:r>
            <a:r>
              <a:rPr lang="de-DE" sz="2500" b="1" dirty="0"/>
              <a:t> Organisational </a:t>
            </a:r>
            <a:r>
              <a:rPr lang="de-DE" sz="2500" b="1" dirty="0" err="1"/>
              <a:t>structure</a:t>
            </a:r>
            <a:endParaRPr lang="de-DE" sz="2500" b="1" dirty="0"/>
          </a:p>
        </p:txBody>
      </p:sp>
      <p:pic>
        <p:nvPicPr>
          <p:cNvPr id="6" name="Inhaltsplatzhalter 5" descr="Ein Bild, das Text, Elektronik, Screenshot, Software enthält.&#10;&#10;Automatisch generierte Beschreibung">
            <a:extLst>
              <a:ext uri="{FF2B5EF4-FFF2-40B4-BE49-F238E27FC236}">
                <a16:creationId xmlns:a16="http://schemas.microsoft.com/office/drawing/2014/main" id="{36525A84-996A-4BDA-675D-CE75BDB0A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78" y="1082866"/>
            <a:ext cx="6136043" cy="4692268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9CD55E-0634-19D5-D23C-BC852494A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454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DF5852-29BC-1424-1F21-2CA652F0B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062" y="148885"/>
            <a:ext cx="2674387" cy="522920"/>
          </a:xfrm>
        </p:spPr>
        <p:txBody>
          <a:bodyPr>
            <a:normAutofit/>
          </a:bodyPr>
          <a:lstStyle/>
          <a:p>
            <a:r>
              <a:rPr lang="de-DE" sz="2500" b="1" dirty="0"/>
              <a:t>Contact &amp; Sales</a:t>
            </a:r>
            <a:endParaRPr lang="de-DE" sz="25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C5B100-8D0A-36C2-9057-B40ADFA4B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63" y="1197346"/>
            <a:ext cx="7703587" cy="3178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We are happy to answer your questions or provide you a non-binding offer directly.</a:t>
            </a:r>
            <a:r>
              <a:rPr lang="ru-RU" sz="1600" dirty="0"/>
              <a:t> </a:t>
            </a:r>
            <a:r>
              <a:rPr lang="en-US" sz="1600" dirty="0"/>
              <a:t>Use our </a:t>
            </a:r>
            <a:r>
              <a:rPr lang="en-US" sz="1600" dirty="0" err="1"/>
              <a:t>licence</a:t>
            </a:r>
            <a:r>
              <a:rPr lang="en-US" sz="1600" dirty="0"/>
              <a:t> calculator at www.milliarum.de under Apps or send us the following data to info@milliarum.com</a:t>
            </a:r>
            <a:r>
              <a:rPr lang="de-DE" sz="1600" dirty="0"/>
              <a:t>:</a:t>
            </a:r>
            <a:endParaRPr lang="ru-RU" sz="1600" dirty="0"/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Desired edition</a:t>
            </a:r>
            <a:endParaRPr lang="ru-RU" sz="1600" dirty="0"/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Number of users and developer </a:t>
            </a:r>
            <a:r>
              <a:rPr lang="en-US" sz="1600" dirty="0" err="1"/>
              <a:t>licences</a:t>
            </a:r>
            <a:endParaRPr lang="ru-RU" sz="1600" dirty="0"/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SAP release and SAP UI version used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en-US" sz="1600" dirty="0"/>
              <a:t>You will receive a software contract from us including maintenance and support. </a:t>
            </a:r>
          </a:p>
          <a:p>
            <a:pPr marL="0" indent="0">
              <a:buNone/>
            </a:pPr>
            <a:r>
              <a:rPr lang="en-US" sz="1600" dirty="0"/>
              <a:t>After signed contract and receipt of payment, the software will be delivered by transport.</a:t>
            </a:r>
            <a:endParaRPr lang="de-DE" sz="16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170708-1F96-9611-6648-CF61E104F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13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71311E3-BD9F-5389-BA58-DB76446EC5E4}"/>
              </a:ext>
            </a:extLst>
          </p:cNvPr>
          <p:cNvSpPr txBox="1"/>
          <p:nvPr/>
        </p:nvSpPr>
        <p:spPr>
          <a:xfrm>
            <a:off x="3032449" y="4292082"/>
            <a:ext cx="29204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>
                <a:solidFill>
                  <a:srgbClr val="4E788D"/>
                </a:solidFill>
              </a:rPr>
              <a:t>Milliarum</a:t>
            </a:r>
            <a:r>
              <a:rPr lang="de-DE" b="1" dirty="0">
                <a:solidFill>
                  <a:srgbClr val="4E788D"/>
                </a:solidFill>
              </a:rPr>
              <a:t> GmbH &amp; Co.KG </a:t>
            </a:r>
          </a:p>
          <a:p>
            <a:pPr algn="ctr"/>
            <a:r>
              <a:rPr lang="de-DE" dirty="0">
                <a:solidFill>
                  <a:srgbClr val="4F788D"/>
                </a:solidFill>
              </a:rPr>
              <a:t>An der </a:t>
            </a:r>
            <a:r>
              <a:rPr lang="de-DE" dirty="0" err="1">
                <a:solidFill>
                  <a:srgbClr val="4F788D"/>
                </a:solidFill>
              </a:rPr>
              <a:t>Eickesmühle</a:t>
            </a:r>
            <a:r>
              <a:rPr lang="de-DE" dirty="0">
                <a:solidFill>
                  <a:srgbClr val="4F788D"/>
                </a:solidFill>
              </a:rPr>
              <a:t> 22 </a:t>
            </a:r>
          </a:p>
          <a:p>
            <a:pPr algn="ctr"/>
            <a:r>
              <a:rPr lang="de-DE" dirty="0">
                <a:solidFill>
                  <a:srgbClr val="4F788D"/>
                </a:solidFill>
              </a:rPr>
              <a:t>41238 Mönchengladbach </a:t>
            </a:r>
          </a:p>
          <a:p>
            <a:pPr algn="ctr"/>
            <a:r>
              <a:rPr lang="de-DE" dirty="0">
                <a:solidFill>
                  <a:srgbClr val="4F788D"/>
                </a:solidFill>
              </a:rPr>
              <a:t>Tel.: +49 (0) 2166 3101 106</a:t>
            </a:r>
          </a:p>
          <a:p>
            <a:pPr algn="ctr"/>
            <a:r>
              <a:rPr lang="de-DE" dirty="0">
                <a:solidFill>
                  <a:srgbClr val="4F788D"/>
                </a:solidFill>
              </a:rPr>
              <a:t>www.milliarum.de</a:t>
            </a:r>
            <a:endParaRPr lang="de-DE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F889032-2D39-CADA-D719-E749C41C7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59" y="4638318"/>
            <a:ext cx="450785" cy="45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2759B9-619F-A72D-26CA-04A1C77AE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936" y="4638318"/>
            <a:ext cx="450785" cy="45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413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1F92AA-12B8-4217-B785-3230EEAA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60852"/>
            <a:ext cx="3094264" cy="410952"/>
          </a:xfrm>
        </p:spPr>
        <p:txBody>
          <a:bodyPr>
            <a:normAutofit fontScale="90000"/>
          </a:bodyPr>
          <a:lstStyle/>
          <a:p>
            <a:r>
              <a:rPr lang="de-DE" sz="2500" b="1" dirty="0"/>
              <a:t>About </a:t>
            </a:r>
            <a:r>
              <a:rPr lang="de-DE" sz="2500" b="1" dirty="0" err="1"/>
              <a:t>Milliarum</a:t>
            </a:r>
            <a:endParaRPr lang="de-DE" sz="25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7204CC-22FE-4E3E-A926-96D1FD17A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1201149"/>
            <a:ext cx="8229600" cy="445570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600" dirty="0">
                <a:solidFill>
                  <a:srgbClr val="4F788D"/>
                </a:solidFill>
              </a:rPr>
              <a:t>•</a:t>
            </a:r>
            <a:r>
              <a:rPr lang="en-US" sz="7600" dirty="0"/>
              <a:t> We focus our consulting and development on system solutions for SAP Project Management since the company was founded in 2006</a:t>
            </a:r>
          </a:p>
          <a:p>
            <a:pPr marL="0" indent="0">
              <a:buNone/>
            </a:pPr>
            <a:endParaRPr lang="en-US" sz="7600" dirty="0"/>
          </a:p>
          <a:p>
            <a:pPr marL="0" indent="0">
              <a:buNone/>
            </a:pPr>
            <a:r>
              <a:rPr lang="en-US" sz="7600" dirty="0">
                <a:solidFill>
                  <a:srgbClr val="4F788D"/>
                </a:solidFill>
              </a:rPr>
              <a:t>•</a:t>
            </a:r>
            <a:r>
              <a:rPr lang="en-US" sz="7600" dirty="0"/>
              <a:t> Our solutions are based on the SAP® Project System and SAP® EPPM</a:t>
            </a:r>
          </a:p>
          <a:p>
            <a:pPr marL="0" indent="0">
              <a:buNone/>
            </a:pPr>
            <a:endParaRPr lang="en-US" sz="7600" dirty="0"/>
          </a:p>
          <a:p>
            <a:pPr marL="0" indent="0">
              <a:buNone/>
            </a:pPr>
            <a:r>
              <a:rPr lang="en-US" sz="7600" dirty="0">
                <a:solidFill>
                  <a:srgbClr val="4F788D"/>
                </a:solidFill>
              </a:rPr>
              <a:t>•</a:t>
            </a:r>
            <a:r>
              <a:rPr lang="en-US" sz="7600" dirty="0"/>
              <a:t> Our focus is on Project Management, Product Development, </a:t>
            </a:r>
            <a:r>
              <a:rPr lang="en-US" sz="7600" dirty="0" err="1"/>
              <a:t>customised</a:t>
            </a:r>
            <a:r>
              <a:rPr lang="en-US" sz="7600" dirty="0"/>
              <a:t> production and resource management processes</a:t>
            </a:r>
          </a:p>
          <a:p>
            <a:pPr marL="0" indent="0">
              <a:buNone/>
            </a:pPr>
            <a:endParaRPr lang="en-US" sz="7600" dirty="0"/>
          </a:p>
          <a:p>
            <a:pPr marL="0" indent="0">
              <a:buNone/>
            </a:pPr>
            <a:r>
              <a:rPr lang="en-US" sz="7600" dirty="0">
                <a:solidFill>
                  <a:srgbClr val="4F788D"/>
                </a:solidFill>
              </a:rPr>
              <a:t>•</a:t>
            </a:r>
            <a:r>
              <a:rPr lang="en-US" sz="7600" dirty="0"/>
              <a:t> The aim of our solutions is to create efficient, cost-effective and therefore competitive business processes for our customers</a:t>
            </a:r>
          </a:p>
          <a:p>
            <a:pPr marL="0" indent="0">
              <a:buNone/>
            </a:pPr>
            <a:endParaRPr lang="en-US" sz="7600" dirty="0"/>
          </a:p>
          <a:p>
            <a:pPr marL="0" indent="0">
              <a:buNone/>
            </a:pPr>
            <a:r>
              <a:rPr lang="en-US" sz="7600" dirty="0">
                <a:solidFill>
                  <a:srgbClr val="4F788D"/>
                </a:solidFill>
              </a:rPr>
              <a:t>•</a:t>
            </a:r>
            <a:r>
              <a:rPr lang="en-US" sz="7600" dirty="0"/>
              <a:t> With the </a:t>
            </a:r>
            <a:r>
              <a:rPr lang="en-US" sz="7600" dirty="0" err="1"/>
              <a:t>Milliarum</a:t>
            </a:r>
            <a:r>
              <a:rPr lang="en-US" sz="7600" dirty="0"/>
              <a:t> Cockpit (MC) and its content packages, as well as the </a:t>
            </a:r>
            <a:r>
              <a:rPr lang="en-US" sz="7600" dirty="0" err="1"/>
              <a:t>Milliarum</a:t>
            </a:r>
            <a:r>
              <a:rPr lang="en-US" sz="7600" dirty="0"/>
              <a:t> Apps we have </a:t>
            </a:r>
            <a:r>
              <a:rPr lang="en-US" sz="7600" dirty="0" err="1"/>
              <a:t>standardised</a:t>
            </a:r>
            <a:r>
              <a:rPr lang="en-US" sz="7600" dirty="0"/>
              <a:t> software products that "close the gaps" in SAP's standard software for Project Management.</a:t>
            </a: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1F3033-9110-4E98-ABD3-0186BA4B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2</a:t>
            </a:fld>
            <a:endParaRPr lang="de-DE"/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A527D66F-9CEA-4F9E-9DCC-D0A90581D2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3786259"/>
              </p:ext>
            </p:extLst>
          </p:nvPr>
        </p:nvGraphicFramePr>
        <p:xfrm>
          <a:off x="4887763" y="3066835"/>
          <a:ext cx="4415162" cy="2859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4D006C7B-0C0A-4CC9-B998-DABA3D5176BF}"/>
              </a:ext>
            </a:extLst>
          </p:cNvPr>
          <p:cNvSpPr txBox="1">
            <a:spLocks/>
          </p:cNvSpPr>
          <p:nvPr/>
        </p:nvSpPr>
        <p:spPr>
          <a:xfrm>
            <a:off x="483178" y="3652143"/>
            <a:ext cx="5199165" cy="217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64688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F37DB1-3F21-4533-8EB1-47748A3B8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11" y="214199"/>
            <a:ext cx="5128338" cy="420283"/>
          </a:xfrm>
        </p:spPr>
        <p:txBody>
          <a:bodyPr>
            <a:noAutofit/>
          </a:bodyPr>
          <a:lstStyle/>
          <a:p>
            <a:r>
              <a:rPr lang="de-DE" sz="2500" b="1" dirty="0" err="1"/>
              <a:t>Overview</a:t>
            </a:r>
            <a:r>
              <a:rPr lang="de-DE" sz="2500" b="1" dirty="0"/>
              <a:t> </a:t>
            </a:r>
            <a:r>
              <a:rPr lang="de-DE" sz="2500" b="1" dirty="0" err="1"/>
              <a:t>of</a:t>
            </a:r>
            <a:r>
              <a:rPr lang="de-DE" sz="2500" b="1" dirty="0"/>
              <a:t> </a:t>
            </a:r>
            <a:r>
              <a:rPr lang="de-DE" sz="2500" b="1" dirty="0" err="1"/>
              <a:t>Milliarum</a:t>
            </a:r>
            <a:r>
              <a:rPr lang="de-DE" sz="2500" b="1" dirty="0"/>
              <a:t> Apps</a:t>
            </a:r>
            <a:endParaRPr lang="de-DE" sz="25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1B7ECC-4544-41F8-8160-601E2F64C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2270"/>
            <a:ext cx="7886700" cy="46134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2000" dirty="0">
                <a:solidFill>
                  <a:srgbClr val="4F788D"/>
                </a:solidFill>
              </a:rPr>
              <a:t>•</a:t>
            </a:r>
            <a:r>
              <a:rPr lang="de-DE" sz="2000" dirty="0"/>
              <a:t> </a:t>
            </a:r>
            <a:r>
              <a:rPr lang="de-DE" sz="2000" dirty="0" err="1"/>
              <a:t>Standardised</a:t>
            </a:r>
            <a:r>
              <a:rPr lang="de-DE" sz="2000" dirty="0"/>
              <a:t> UI5 </a:t>
            </a:r>
            <a:r>
              <a:rPr lang="de-DE" sz="2000" dirty="0" err="1"/>
              <a:t>or</a:t>
            </a:r>
            <a:r>
              <a:rPr lang="de-DE" sz="2000" dirty="0"/>
              <a:t> Web </a:t>
            </a:r>
            <a:r>
              <a:rPr lang="de-DE" sz="2000" dirty="0" err="1"/>
              <a:t>Dynpro</a:t>
            </a:r>
            <a:r>
              <a:rPr lang="de-DE" sz="2000" dirty="0"/>
              <a:t> </a:t>
            </a:r>
            <a:r>
              <a:rPr lang="de-DE" sz="2000" dirty="0" err="1"/>
              <a:t>apps</a:t>
            </a:r>
            <a:r>
              <a:rPr lang="de-DE" sz="2000" dirty="0"/>
              <a:t> "</a:t>
            </a:r>
            <a:r>
              <a:rPr lang="de-DE" sz="2000" dirty="0" err="1"/>
              <a:t>for</a:t>
            </a:r>
            <a:r>
              <a:rPr lang="de-DE" sz="2000" dirty="0"/>
              <a:t> quick </a:t>
            </a:r>
            <a:r>
              <a:rPr lang="de-DE" sz="2000" dirty="0" err="1"/>
              <a:t>usage</a:t>
            </a:r>
            <a:r>
              <a:rPr lang="de-DE" sz="2000" dirty="0"/>
              <a:t>„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4F788D"/>
                </a:solidFill>
              </a:rPr>
              <a:t>•</a:t>
            </a:r>
            <a:r>
              <a:rPr lang="de-DE" sz="2000" dirty="0"/>
              <a:t> "Modern" and simple User Interface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4F788D"/>
                </a:solidFill>
              </a:rPr>
              <a:t>•</a:t>
            </a:r>
            <a:r>
              <a:rPr lang="de-DE" sz="2000" dirty="0"/>
              <a:t> Can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used</a:t>
            </a:r>
            <a:r>
              <a:rPr lang="de-DE" sz="2000" dirty="0"/>
              <a:t> </a:t>
            </a:r>
            <a:r>
              <a:rPr lang="de-DE" sz="2000" dirty="0" err="1"/>
              <a:t>immediately</a:t>
            </a:r>
            <a:r>
              <a:rPr lang="de-DE" sz="2000" dirty="0"/>
              <a:t> due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preconfigured</a:t>
            </a:r>
            <a:r>
              <a:rPr lang="de-DE" sz="2000" dirty="0"/>
              <a:t> </a:t>
            </a:r>
            <a:r>
              <a:rPr lang="de-DE" sz="2000" dirty="0" err="1"/>
              <a:t>scope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delivery</a:t>
            </a:r>
            <a:endParaRPr lang="de-DE" sz="2000" dirty="0"/>
          </a:p>
          <a:p>
            <a:pPr marL="0" indent="0">
              <a:buNone/>
            </a:pPr>
            <a:r>
              <a:rPr lang="de-DE" sz="2000" dirty="0">
                <a:solidFill>
                  <a:srgbClr val="4F788D"/>
                </a:solidFill>
              </a:rPr>
              <a:t>• </a:t>
            </a:r>
            <a:r>
              <a:rPr lang="de-DE" sz="2000" dirty="0"/>
              <a:t>Access via Fiori Launchpad/SAP Business Client/URL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4F788D"/>
                </a:solidFill>
              </a:rPr>
              <a:t>•</a:t>
            </a:r>
            <a:r>
              <a:rPr lang="de-DE" sz="2000" dirty="0"/>
              <a:t> Runs </a:t>
            </a:r>
            <a:r>
              <a:rPr lang="de-DE" sz="2000" dirty="0" err="1"/>
              <a:t>with</a:t>
            </a:r>
            <a:r>
              <a:rPr lang="de-DE" sz="2000" dirty="0"/>
              <a:t> PPM 6.1/ERP EHP8 and SAP_UI 7.54 </a:t>
            </a:r>
            <a:r>
              <a:rPr lang="de-DE" sz="2000" dirty="0" err="1"/>
              <a:t>or</a:t>
            </a:r>
            <a:r>
              <a:rPr lang="de-DE" sz="2000" dirty="0"/>
              <a:t> </a:t>
            </a:r>
            <a:r>
              <a:rPr lang="de-DE" sz="2000" dirty="0" err="1"/>
              <a:t>higher</a:t>
            </a:r>
            <a:r>
              <a:rPr lang="de-DE" sz="2000" dirty="0"/>
              <a:t> and </a:t>
            </a:r>
            <a:r>
              <a:rPr lang="de-DE" sz="2000" dirty="0" err="1"/>
              <a:t>for</a:t>
            </a:r>
            <a:r>
              <a:rPr lang="de-DE" sz="2000" dirty="0"/>
              <a:t> all S/4HANA </a:t>
            </a:r>
            <a:r>
              <a:rPr lang="de-DE" sz="2000" dirty="0" err="1"/>
              <a:t>releases</a:t>
            </a:r>
            <a:endParaRPr lang="de-DE" sz="2000" dirty="0"/>
          </a:p>
          <a:p>
            <a:pPr marL="0" indent="0">
              <a:buNone/>
            </a:pPr>
            <a:r>
              <a:rPr lang="de-DE" sz="2000" dirty="0">
                <a:solidFill>
                  <a:srgbClr val="4F788D"/>
                </a:solidFill>
              </a:rPr>
              <a:t>• </a:t>
            </a:r>
            <a:r>
              <a:rPr lang="de-DE" sz="2000" dirty="0" err="1"/>
              <a:t>Delivery</a:t>
            </a:r>
            <a:r>
              <a:rPr lang="de-DE" sz="2000" dirty="0"/>
              <a:t> </a:t>
            </a:r>
            <a:r>
              <a:rPr lang="de-DE" sz="2000" dirty="0" err="1"/>
              <a:t>as</a:t>
            </a:r>
            <a:r>
              <a:rPr lang="de-DE" sz="2000" dirty="0"/>
              <a:t> </a:t>
            </a:r>
            <a:r>
              <a:rPr lang="de-DE" sz="2000" dirty="0" err="1"/>
              <a:t>transport</a:t>
            </a:r>
            <a:endParaRPr lang="de-DE" sz="2000" dirty="0"/>
          </a:p>
          <a:p>
            <a:pPr marL="0" indent="0">
              <a:buNone/>
            </a:pPr>
            <a:r>
              <a:rPr lang="de-DE" sz="2000" dirty="0">
                <a:solidFill>
                  <a:srgbClr val="4F788D"/>
                </a:solidFill>
              </a:rPr>
              <a:t>• </a:t>
            </a:r>
            <a:r>
              <a:rPr lang="de-DE" sz="2000" dirty="0"/>
              <a:t>Language </a:t>
            </a:r>
            <a:r>
              <a:rPr lang="de-DE" sz="2000" dirty="0" err="1"/>
              <a:t>versions</a:t>
            </a:r>
            <a:r>
              <a:rPr lang="de-DE" sz="2000" dirty="0"/>
              <a:t>: German and English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4F788D"/>
                </a:solidFill>
              </a:rPr>
              <a:t>•</a:t>
            </a:r>
            <a:r>
              <a:rPr lang="de-DE" sz="2000" dirty="0"/>
              <a:t> Licence </a:t>
            </a:r>
            <a:r>
              <a:rPr lang="de-DE" sz="2000" dirty="0" err="1"/>
              <a:t>model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maintenance</a:t>
            </a:r>
            <a:r>
              <a:rPr lang="de-DE" sz="2000" dirty="0"/>
              <a:t>/support (17% </a:t>
            </a:r>
            <a:r>
              <a:rPr lang="de-DE" sz="2000" dirty="0" err="1"/>
              <a:t>annually</a:t>
            </a:r>
            <a:r>
              <a:rPr lang="de-DE" sz="2000" dirty="0"/>
              <a:t>)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4F788D"/>
                </a:solidFill>
              </a:rPr>
              <a:t>•</a:t>
            </a:r>
            <a:r>
              <a:rPr lang="de-DE" sz="2000" dirty="0"/>
              <a:t> </a:t>
            </a:r>
            <a:r>
              <a:rPr lang="de-DE" sz="2000" dirty="0" err="1"/>
              <a:t>Customised</a:t>
            </a:r>
            <a:r>
              <a:rPr lang="de-DE" sz="2000" dirty="0"/>
              <a:t> </a:t>
            </a:r>
            <a:r>
              <a:rPr lang="de-DE" sz="2000" dirty="0" err="1"/>
              <a:t>expansion</a:t>
            </a:r>
            <a:r>
              <a:rPr lang="de-DE" sz="2000" dirty="0"/>
              <a:t> </a:t>
            </a:r>
            <a:r>
              <a:rPr lang="de-DE" sz="2000" dirty="0" err="1"/>
              <a:t>options</a:t>
            </a:r>
            <a:endParaRPr lang="de-DE" sz="2000" dirty="0"/>
          </a:p>
          <a:p>
            <a:pPr marL="0" indent="0">
              <a:buNone/>
            </a:pPr>
            <a:r>
              <a:rPr lang="de-DE" sz="2000" dirty="0">
                <a:solidFill>
                  <a:srgbClr val="4F788D"/>
                </a:solidFill>
              </a:rPr>
              <a:t>•</a:t>
            </a:r>
            <a:r>
              <a:rPr lang="de-DE" sz="2000" dirty="0"/>
              <a:t> Interface </a:t>
            </a:r>
            <a:r>
              <a:rPr lang="de-DE" sz="2000" dirty="0" err="1"/>
              <a:t>customisation</a:t>
            </a:r>
            <a:r>
              <a:rPr lang="de-DE" sz="2000" dirty="0"/>
              <a:t> </a:t>
            </a:r>
            <a:r>
              <a:rPr lang="de-DE" sz="2000" dirty="0" err="1"/>
              <a:t>as</a:t>
            </a:r>
            <a:r>
              <a:rPr lang="de-DE" sz="2000" dirty="0"/>
              <a:t> </a:t>
            </a:r>
            <a:r>
              <a:rPr lang="de-DE" sz="2000" dirty="0" err="1"/>
              <a:t>part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SAP </a:t>
            </a:r>
            <a:r>
              <a:rPr lang="de-DE" sz="2000" dirty="0" err="1"/>
              <a:t>infrastructure</a:t>
            </a:r>
            <a:r>
              <a:rPr lang="de-DE" sz="2000" dirty="0"/>
              <a:t> (SAP UI5 </a:t>
            </a:r>
            <a:r>
              <a:rPr lang="de-DE" sz="2000" dirty="0" err="1"/>
              <a:t>flexibility</a:t>
            </a:r>
            <a:r>
              <a:rPr lang="de-DE" sz="2000" dirty="0"/>
              <a:t>, Web </a:t>
            </a:r>
            <a:r>
              <a:rPr lang="de-DE" sz="2000" dirty="0" err="1"/>
              <a:t>Dynpro</a:t>
            </a:r>
            <a:r>
              <a:rPr lang="de-DE" sz="2000" dirty="0"/>
              <a:t> </a:t>
            </a:r>
            <a:r>
              <a:rPr lang="de-DE" sz="2000" dirty="0" err="1"/>
              <a:t>configuration</a:t>
            </a:r>
            <a:r>
              <a:rPr lang="de-DE" sz="2000" dirty="0"/>
              <a:t>)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4F788D"/>
                </a:solidFill>
              </a:rPr>
              <a:t>•</a:t>
            </a:r>
            <a:r>
              <a:rPr lang="de-DE" sz="2000" dirty="0"/>
              <a:t> Marketing/Sales via </a:t>
            </a:r>
            <a:r>
              <a:rPr lang="de-DE" sz="2000" dirty="0" err="1"/>
              <a:t>Milliarum</a:t>
            </a:r>
            <a:r>
              <a:rPr lang="de-DE" sz="2000" dirty="0"/>
              <a:t> </a:t>
            </a:r>
            <a:r>
              <a:rPr lang="de-DE" sz="2000" dirty="0" err="1"/>
              <a:t>website</a:t>
            </a:r>
            <a:r>
              <a:rPr lang="de-DE" sz="2000" dirty="0"/>
              <a:t> (Apps </a:t>
            </a:r>
            <a:r>
              <a:rPr lang="de-DE" sz="2000" dirty="0" err="1"/>
              <a:t>area</a:t>
            </a:r>
            <a:r>
              <a:rPr lang="de-DE" sz="2000" dirty="0"/>
              <a:t>)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4F788D"/>
                </a:solidFill>
              </a:rPr>
              <a:t>• </a:t>
            </a:r>
            <a:r>
              <a:rPr lang="de-DE" sz="2000" dirty="0"/>
              <a:t>Ticket </a:t>
            </a:r>
            <a:r>
              <a:rPr lang="de-DE" sz="2000" dirty="0" err="1"/>
              <a:t>system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customer</a:t>
            </a:r>
            <a:r>
              <a:rPr lang="de-DE" sz="2000" dirty="0"/>
              <a:t> </a:t>
            </a:r>
            <a:r>
              <a:rPr lang="de-DE" sz="2000" dirty="0" err="1"/>
              <a:t>reports</a:t>
            </a:r>
            <a:r>
              <a:rPr lang="de-DE" sz="2000" dirty="0"/>
              <a:t> via </a:t>
            </a:r>
            <a:r>
              <a:rPr lang="de-DE" sz="2000" dirty="0" err="1"/>
              <a:t>Mantis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EBB5A5-FF7B-4198-8986-B645D34AB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4818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98DD83-14EB-4790-921E-ED6C77218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03" y="136524"/>
            <a:ext cx="7087766" cy="578903"/>
          </a:xfrm>
        </p:spPr>
        <p:txBody>
          <a:bodyPr>
            <a:normAutofit/>
          </a:bodyPr>
          <a:lstStyle/>
          <a:p>
            <a:r>
              <a:rPr lang="de-DE" sz="2500" b="1" dirty="0" err="1"/>
              <a:t>Milliarum</a:t>
            </a:r>
            <a:r>
              <a:rPr lang="de-DE" sz="2500" b="1" dirty="0"/>
              <a:t> </a:t>
            </a:r>
            <a:r>
              <a:rPr lang="de-DE" sz="2500" b="1" dirty="0" err="1"/>
              <a:t>WebDynpro</a:t>
            </a:r>
            <a:r>
              <a:rPr lang="de-DE" sz="2500" b="1" dirty="0"/>
              <a:t> Apps: General </a:t>
            </a:r>
            <a:r>
              <a:rPr lang="de-DE" sz="2500" b="1" dirty="0" err="1"/>
              <a:t>conditions</a:t>
            </a:r>
            <a:endParaRPr lang="de-DE" sz="25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EDA300-60CB-4AEF-AEAC-3E7584CE8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2270"/>
            <a:ext cx="7886700" cy="46134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sz="2800" dirty="0">
                <a:solidFill>
                  <a:srgbClr val="4F788D"/>
                </a:solidFill>
              </a:rPr>
              <a:t>• </a:t>
            </a:r>
            <a:r>
              <a:rPr lang="de-DE" sz="2800" dirty="0" err="1"/>
              <a:t>Delivery</a:t>
            </a:r>
            <a:r>
              <a:rPr lang="de-DE" sz="2800" dirty="0"/>
              <a:t> via </a:t>
            </a:r>
            <a:r>
              <a:rPr lang="de-DE" sz="2800" dirty="0" err="1"/>
              <a:t>transport</a:t>
            </a:r>
            <a:r>
              <a:rPr lang="de-DE" sz="2800" dirty="0"/>
              <a:t> </a:t>
            </a:r>
            <a:r>
              <a:rPr lang="de-DE" sz="2800" dirty="0" err="1"/>
              <a:t>requests</a:t>
            </a:r>
            <a:r>
              <a:rPr lang="de-DE" sz="2800" dirty="0"/>
              <a:t> (</a:t>
            </a:r>
            <a:r>
              <a:rPr lang="de-DE" sz="2800" dirty="0" err="1"/>
              <a:t>development</a:t>
            </a:r>
            <a:r>
              <a:rPr lang="de-DE" sz="2800" dirty="0"/>
              <a:t>/</a:t>
            </a:r>
            <a:r>
              <a:rPr lang="de-DE" sz="2800" dirty="0" err="1"/>
              <a:t>customising</a:t>
            </a:r>
            <a:r>
              <a:rPr lang="de-DE" sz="2800" dirty="0"/>
              <a:t>) </a:t>
            </a:r>
            <a:r>
              <a:rPr lang="de-DE" sz="2800" dirty="0" err="1"/>
              <a:t>based</a:t>
            </a:r>
            <a:r>
              <a:rPr lang="de-DE" sz="2800" dirty="0"/>
              <a:t> on separate Scenarios/</a:t>
            </a:r>
            <a:r>
              <a:rPr lang="de-DE" sz="2800" dirty="0" err="1"/>
              <a:t>Roles</a:t>
            </a:r>
            <a:r>
              <a:rPr lang="de-DE" sz="2800" dirty="0"/>
              <a:t> in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Milliarum</a:t>
            </a:r>
            <a:r>
              <a:rPr lang="de-DE" sz="2800" dirty="0"/>
              <a:t> Cockpit</a:t>
            </a:r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r>
              <a:rPr lang="de-DE" sz="2800" dirty="0">
                <a:solidFill>
                  <a:srgbClr val="4F788D"/>
                </a:solidFill>
              </a:rPr>
              <a:t>• </a:t>
            </a:r>
            <a:r>
              <a:rPr lang="de-DE" sz="2800" dirty="0"/>
              <a:t>Single </a:t>
            </a:r>
            <a:r>
              <a:rPr lang="de-DE" sz="2800" dirty="0" err="1"/>
              <a:t>call</a:t>
            </a:r>
            <a:r>
              <a:rPr lang="de-DE" sz="2800" dirty="0"/>
              <a:t> </a:t>
            </a:r>
            <a:r>
              <a:rPr lang="de-DE" sz="2800" dirty="0" err="1"/>
              <a:t>as</a:t>
            </a:r>
            <a:r>
              <a:rPr lang="de-DE" sz="2800" dirty="0"/>
              <a:t> "</a:t>
            </a:r>
            <a:r>
              <a:rPr lang="de-DE" sz="2800" dirty="0" err="1"/>
              <a:t>SingleService</a:t>
            </a:r>
            <a:r>
              <a:rPr lang="de-DE" sz="2800" dirty="0"/>
              <a:t>" </a:t>
            </a:r>
            <a:r>
              <a:rPr lang="de-DE" sz="2800" dirty="0" err="1"/>
              <a:t>by</a:t>
            </a:r>
            <a:r>
              <a:rPr lang="de-DE" sz="2800" dirty="0"/>
              <a:t> </a:t>
            </a:r>
            <a:r>
              <a:rPr lang="de-DE" sz="2800" dirty="0" err="1"/>
              <a:t>entering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project</a:t>
            </a:r>
            <a:r>
              <a:rPr lang="de-DE" sz="2800" dirty="0"/>
              <a:t> </a:t>
            </a:r>
            <a:r>
              <a:rPr lang="de-DE" sz="2800" dirty="0" err="1"/>
              <a:t>number</a:t>
            </a:r>
            <a:endParaRPr lang="de-DE" sz="2800" dirty="0"/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r>
              <a:rPr lang="de-DE" sz="2800" dirty="0">
                <a:solidFill>
                  <a:srgbClr val="4F788D"/>
                </a:solidFill>
              </a:rPr>
              <a:t>• </a:t>
            </a:r>
            <a:r>
              <a:rPr lang="de-DE" sz="2800" dirty="0" err="1"/>
              <a:t>Instructions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embedding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App in </a:t>
            </a:r>
            <a:r>
              <a:rPr lang="de-DE" sz="2800" dirty="0" err="1"/>
              <a:t>the</a:t>
            </a:r>
            <a:r>
              <a:rPr lang="de-DE" sz="2800" dirty="0"/>
              <a:t> PPM </a:t>
            </a:r>
            <a:r>
              <a:rPr lang="de-DE" sz="2800" dirty="0" err="1"/>
              <a:t>project</a:t>
            </a:r>
            <a:r>
              <a:rPr lang="de-DE" sz="2800" dirty="0"/>
              <a:t> </a:t>
            </a:r>
            <a:r>
              <a:rPr lang="de-DE" sz="2800" dirty="0" err="1"/>
              <a:t>dashboard</a:t>
            </a:r>
            <a:endParaRPr lang="de-DE" sz="2800" dirty="0"/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r>
              <a:rPr lang="de-DE" sz="2800" dirty="0">
                <a:solidFill>
                  <a:srgbClr val="4F788D"/>
                </a:solidFill>
              </a:rPr>
              <a:t>• </a:t>
            </a:r>
            <a:r>
              <a:rPr lang="de-DE" sz="2800" dirty="0" err="1"/>
              <a:t>Customising</a:t>
            </a:r>
            <a:r>
              <a:rPr lang="de-DE" sz="2800" dirty="0"/>
              <a:t> </a:t>
            </a:r>
            <a:r>
              <a:rPr lang="de-DE" sz="2800" dirty="0" err="1"/>
              <a:t>environment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defining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app</a:t>
            </a:r>
            <a:endParaRPr lang="de-DE" sz="2800" dirty="0"/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r>
              <a:rPr lang="de-DE" sz="2800" dirty="0">
                <a:solidFill>
                  <a:srgbClr val="4F788D"/>
                </a:solidFill>
              </a:rPr>
              <a:t>• </a:t>
            </a:r>
            <a:r>
              <a:rPr lang="de-DE" sz="2800" dirty="0" err="1"/>
              <a:t>Prerequisite</a:t>
            </a:r>
            <a:r>
              <a:rPr lang="de-DE" sz="2800" dirty="0"/>
              <a:t>: at least PPM 6.1 </a:t>
            </a:r>
            <a:r>
              <a:rPr lang="de-DE" sz="2800" dirty="0" err="1"/>
              <a:t>or</a:t>
            </a:r>
            <a:r>
              <a:rPr lang="de-DE" sz="2800" dirty="0"/>
              <a:t> S/4HANA EPPM 1.0 </a:t>
            </a:r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r>
              <a:rPr lang="de-DE" sz="2800" dirty="0">
                <a:solidFill>
                  <a:srgbClr val="4F788D"/>
                </a:solidFill>
              </a:rPr>
              <a:t>• </a:t>
            </a:r>
            <a:r>
              <a:rPr lang="de-DE" sz="2800" dirty="0"/>
              <a:t>Licensing via User </a:t>
            </a:r>
            <a:r>
              <a:rPr lang="de-DE" sz="2800" dirty="0" err="1"/>
              <a:t>with</a:t>
            </a:r>
            <a:r>
              <a:rPr lang="de-DE" sz="2800" dirty="0"/>
              <a:t> a </a:t>
            </a:r>
            <a:r>
              <a:rPr lang="de-DE" sz="2800" dirty="0" err="1"/>
              <a:t>maintenance</a:t>
            </a:r>
            <a:r>
              <a:rPr lang="de-DE" sz="2800" dirty="0"/>
              <a:t> </a:t>
            </a:r>
            <a:r>
              <a:rPr lang="de-DE" sz="2800" dirty="0" err="1"/>
              <a:t>contract</a:t>
            </a:r>
            <a:endParaRPr lang="de-DE" sz="28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BC631E-220D-4362-8B3B-448649A3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706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72B94A-FF14-5F68-4297-2B0D07E12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18" y="136524"/>
            <a:ext cx="7628942" cy="513589"/>
          </a:xfrm>
        </p:spPr>
        <p:txBody>
          <a:bodyPr>
            <a:normAutofit/>
          </a:bodyPr>
          <a:lstStyle/>
          <a:p>
            <a:r>
              <a:rPr lang="en-US" sz="2500" b="1" dirty="0"/>
              <a:t>Apps for EPPM Projects - App PPM Capacity Analyses</a:t>
            </a:r>
            <a:endParaRPr lang="de-DE" sz="25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21E8BD-3ACF-A971-3308-654BD3F51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418" y="1083433"/>
            <a:ext cx="8231932" cy="5008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err="1"/>
              <a:t>Functional</a:t>
            </a:r>
            <a:r>
              <a:rPr lang="de-DE" sz="1800" dirty="0"/>
              <a:t> </a:t>
            </a:r>
            <a:r>
              <a:rPr lang="de-DE" sz="1800" dirty="0" err="1"/>
              <a:t>scope</a:t>
            </a:r>
            <a:endParaRPr lang="de-DE" sz="1800" dirty="0"/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de-DE" sz="1600" dirty="0" err="1"/>
              <a:t>Predefined</a:t>
            </a:r>
            <a:r>
              <a:rPr lang="de-DE" sz="1600" dirty="0"/>
              <a:t> </a:t>
            </a:r>
            <a:r>
              <a:rPr lang="de-DE" sz="1600" dirty="0" err="1"/>
              <a:t>capacity</a:t>
            </a:r>
            <a:r>
              <a:rPr lang="de-DE" sz="1600" dirty="0"/>
              <a:t> </a:t>
            </a:r>
            <a:r>
              <a:rPr lang="de-DE" sz="1600" dirty="0" err="1"/>
              <a:t>analyses</a:t>
            </a:r>
            <a:r>
              <a:rPr lang="de-DE" sz="1600" dirty="0"/>
              <a:t> </a:t>
            </a:r>
            <a:r>
              <a:rPr lang="de-DE" sz="1600" dirty="0" err="1"/>
              <a:t>based</a:t>
            </a:r>
            <a:r>
              <a:rPr lang="de-DE" sz="1600" dirty="0"/>
              <a:t> on SAP® Web </a:t>
            </a:r>
            <a:r>
              <a:rPr lang="de-DE" sz="1600" dirty="0" err="1"/>
              <a:t>Dynpro</a:t>
            </a:r>
            <a:r>
              <a:rPr lang="de-DE" sz="1600" dirty="0"/>
              <a:t> </a:t>
            </a:r>
            <a:r>
              <a:rPr lang="de-DE" sz="1600" dirty="0" err="1"/>
              <a:t>Abap</a:t>
            </a:r>
            <a:r>
              <a:rPr lang="de-DE" sz="1600" dirty="0"/>
              <a:t> and Business Graphics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customer-specific</a:t>
            </a:r>
            <a:r>
              <a:rPr lang="de-DE" sz="1600" dirty="0"/>
              <a:t> </a:t>
            </a:r>
            <a:r>
              <a:rPr lang="de-DE" sz="1600" dirty="0" err="1"/>
              <a:t>evaluations</a:t>
            </a:r>
            <a:r>
              <a:rPr lang="de-DE" sz="1600" dirty="0"/>
              <a:t> via </a:t>
            </a:r>
            <a:r>
              <a:rPr lang="de-DE" sz="1600" dirty="0" err="1"/>
              <a:t>customising</a:t>
            </a:r>
            <a:endParaRPr lang="de-DE" sz="1600" dirty="0"/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</a:t>
            </a:r>
            <a:r>
              <a:rPr lang="de-DE" sz="1600" dirty="0"/>
              <a:t> </a:t>
            </a:r>
            <a:r>
              <a:rPr lang="de-DE" sz="1600" dirty="0" err="1"/>
              <a:t>Analyses</a:t>
            </a:r>
            <a:r>
              <a:rPr lang="de-DE" sz="1600" dirty="0"/>
              <a:t>: </a:t>
            </a:r>
            <a:r>
              <a:rPr lang="de-DE" sz="1600" dirty="0" err="1"/>
              <a:t>Utilisation</a:t>
            </a:r>
            <a:r>
              <a:rPr lang="de-DE" sz="1600" dirty="0"/>
              <a:t> </a:t>
            </a:r>
            <a:r>
              <a:rPr lang="de-DE" sz="1600" dirty="0" err="1"/>
              <a:t>by</a:t>
            </a:r>
            <a:r>
              <a:rPr lang="de-DE" sz="1600" dirty="0"/>
              <a:t> PPM Project Type, PPM Project </a:t>
            </a:r>
            <a:r>
              <a:rPr lang="de-DE" sz="1600" dirty="0" err="1"/>
              <a:t>Cause</a:t>
            </a:r>
            <a:r>
              <a:rPr lang="de-DE" sz="1600" dirty="0"/>
              <a:t> and PPM Projects</a:t>
            </a:r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</a:t>
            </a:r>
            <a:r>
              <a:rPr lang="de-DE" sz="1600" dirty="0"/>
              <a:t> </a:t>
            </a:r>
            <a:r>
              <a:rPr lang="de-DE" sz="1600" dirty="0" err="1"/>
              <a:t>Available</a:t>
            </a:r>
            <a:r>
              <a:rPr lang="de-DE" sz="1600" dirty="0"/>
              <a:t> </a:t>
            </a:r>
            <a:r>
              <a:rPr lang="de-DE" sz="1600" dirty="0" err="1"/>
              <a:t>capacities</a:t>
            </a:r>
            <a:r>
              <a:rPr lang="de-DE" sz="1600" dirty="0"/>
              <a:t> and </a:t>
            </a:r>
            <a:r>
              <a:rPr lang="de-DE" sz="1600" dirty="0" err="1"/>
              <a:t>hierarchies</a:t>
            </a:r>
            <a:r>
              <a:rPr lang="de-DE" sz="1600" dirty="0"/>
              <a:t> </a:t>
            </a:r>
            <a:r>
              <a:rPr lang="de-DE" sz="1600" dirty="0" err="1"/>
              <a:t>are</a:t>
            </a:r>
            <a:r>
              <a:rPr lang="de-DE" sz="1600" dirty="0"/>
              <a:t> </a:t>
            </a:r>
            <a:r>
              <a:rPr lang="de-DE" sz="1600" dirty="0" err="1"/>
              <a:t>determined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SAP </a:t>
            </a:r>
            <a:r>
              <a:rPr lang="de-DE" sz="1600" dirty="0" err="1"/>
              <a:t>organisation</a:t>
            </a:r>
            <a:r>
              <a:rPr lang="de-DE" sz="1600" dirty="0"/>
              <a:t> </a:t>
            </a:r>
            <a:r>
              <a:rPr lang="de-DE" sz="1600" dirty="0" err="1"/>
              <a:t>management</a:t>
            </a:r>
            <a:endParaRPr lang="de-DE" sz="1600" dirty="0"/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</a:t>
            </a:r>
            <a:r>
              <a:rPr lang="de-DE" sz="1600" dirty="0"/>
              <a:t> Evaluation </a:t>
            </a:r>
            <a:r>
              <a:rPr lang="de-DE" sz="1600" dirty="0" err="1"/>
              <a:t>along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organisational </a:t>
            </a:r>
            <a:r>
              <a:rPr lang="de-DE" sz="1600" dirty="0" err="1"/>
              <a:t>structure</a:t>
            </a:r>
            <a:r>
              <a:rPr lang="de-DE" sz="1600" dirty="0"/>
              <a:t> possible</a:t>
            </a:r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</a:t>
            </a:r>
            <a:r>
              <a:rPr lang="de-DE" sz="1600" dirty="0"/>
              <a:t> Performance-</a:t>
            </a:r>
            <a:r>
              <a:rPr lang="de-DE" sz="1600" dirty="0" err="1"/>
              <a:t>optimised</a:t>
            </a:r>
            <a:r>
              <a:rPr lang="de-DE" sz="1600" dirty="0"/>
              <a:t> </a:t>
            </a:r>
            <a:r>
              <a:rPr lang="de-DE" sz="1600" dirty="0" err="1"/>
              <a:t>evaluations</a:t>
            </a:r>
            <a:r>
              <a:rPr lang="de-DE" sz="1600" dirty="0"/>
              <a:t> via "</a:t>
            </a:r>
            <a:r>
              <a:rPr lang="de-DE" sz="1600" dirty="0" err="1"/>
              <a:t>shared</a:t>
            </a:r>
            <a:r>
              <a:rPr lang="de-DE" sz="1600" dirty="0"/>
              <a:t> </a:t>
            </a:r>
            <a:r>
              <a:rPr lang="de-DE" sz="1600" dirty="0" err="1"/>
              <a:t>memory</a:t>
            </a:r>
            <a:r>
              <a:rPr lang="de-DE" sz="1600" dirty="0"/>
              <a:t>" </a:t>
            </a:r>
            <a:r>
              <a:rPr lang="de-DE" sz="1600" dirty="0" err="1"/>
              <a:t>with</a:t>
            </a:r>
            <a:r>
              <a:rPr lang="de-DE" sz="1600" dirty="0"/>
              <a:t> online </a:t>
            </a:r>
            <a:r>
              <a:rPr lang="de-DE" sz="1600" dirty="0" err="1"/>
              <a:t>data</a:t>
            </a:r>
            <a:r>
              <a:rPr lang="de-DE" sz="1600" dirty="0"/>
              <a:t> update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r>
              <a:rPr lang="de-DE" sz="1800" dirty="0" err="1"/>
              <a:t>Requirements</a:t>
            </a:r>
            <a:endParaRPr lang="de-DE" sz="1800" dirty="0"/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SAP </a:t>
            </a:r>
            <a:r>
              <a:rPr lang="en-US" sz="1600" dirty="0" err="1"/>
              <a:t>Organisation</a:t>
            </a:r>
            <a:r>
              <a:rPr lang="en-US" sz="1600" dirty="0"/>
              <a:t> Management with Business Partners/Persons</a:t>
            </a:r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Additional field </a:t>
            </a:r>
            <a:r>
              <a:rPr lang="en-US" sz="1600" dirty="0" err="1"/>
              <a:t>Organisational</a:t>
            </a:r>
            <a:r>
              <a:rPr lang="en-US" sz="1600" dirty="0"/>
              <a:t> unit to PPM Role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de-DE" sz="1800" dirty="0"/>
              <a:t>Benefits</a:t>
            </a:r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en-US" sz="1600" dirty="0" err="1"/>
              <a:t>Utilisation</a:t>
            </a:r>
            <a:r>
              <a:rPr lang="en-US" sz="1600" dirty="0"/>
              <a:t> charts for complete </a:t>
            </a:r>
            <a:r>
              <a:rPr lang="en-US" sz="1600" dirty="0" err="1"/>
              <a:t>organisational</a:t>
            </a:r>
            <a:r>
              <a:rPr lang="en-US" sz="1600" dirty="0"/>
              <a:t> units and higher-level </a:t>
            </a:r>
            <a:r>
              <a:rPr lang="en-US" sz="1600" dirty="0" err="1"/>
              <a:t>summarisation</a:t>
            </a:r>
            <a:r>
              <a:rPr lang="en-US" sz="1600" dirty="0"/>
              <a:t> levels</a:t>
            </a:r>
            <a:endParaRPr lang="de-DE" sz="16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393695-6AA1-1198-6D75-91D49BF9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1258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58A711-9855-1C4A-34BF-47A0E517D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6</a:t>
            </a:fld>
            <a:endParaRPr lang="de-DE"/>
          </a:p>
        </p:txBody>
      </p:sp>
      <p:sp>
        <p:nvSpPr>
          <p:cNvPr id="5" name="Legende: mit Pfeil nach unten 4">
            <a:extLst>
              <a:ext uri="{FF2B5EF4-FFF2-40B4-BE49-F238E27FC236}">
                <a16:creationId xmlns:a16="http://schemas.microsoft.com/office/drawing/2014/main" id="{9682F1B0-ED36-D90B-6641-CD74A4C49486}"/>
              </a:ext>
            </a:extLst>
          </p:cNvPr>
          <p:cNvSpPr/>
          <p:nvPr/>
        </p:nvSpPr>
        <p:spPr>
          <a:xfrm>
            <a:off x="2211350" y="928624"/>
            <a:ext cx="4460033" cy="933999"/>
          </a:xfrm>
          <a:prstGeom prst="downArrowCallou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lussdiagramm: Verbinder 5">
            <a:extLst>
              <a:ext uri="{FF2B5EF4-FFF2-40B4-BE49-F238E27FC236}">
                <a16:creationId xmlns:a16="http://schemas.microsoft.com/office/drawing/2014/main" id="{79EFB286-BBF7-A86A-16DB-59DEE0E8FE4A}"/>
              </a:ext>
            </a:extLst>
          </p:cNvPr>
          <p:cNvSpPr/>
          <p:nvPr/>
        </p:nvSpPr>
        <p:spPr>
          <a:xfrm>
            <a:off x="2465900" y="1016039"/>
            <a:ext cx="391886" cy="354564"/>
          </a:xfrm>
          <a:prstGeom prst="flowChartConnecto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5D96DEB-0DEB-AA28-66EC-995F736BEAF6}"/>
              </a:ext>
            </a:extLst>
          </p:cNvPr>
          <p:cNvSpPr/>
          <p:nvPr/>
        </p:nvSpPr>
        <p:spPr>
          <a:xfrm>
            <a:off x="1129004" y="1946356"/>
            <a:ext cx="3312361" cy="1331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DD70451-313E-5AB4-05F6-A822F108F009}"/>
              </a:ext>
            </a:extLst>
          </p:cNvPr>
          <p:cNvSpPr/>
          <p:nvPr/>
        </p:nvSpPr>
        <p:spPr>
          <a:xfrm>
            <a:off x="4441366" y="1946356"/>
            <a:ext cx="3573630" cy="1331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33B3F73-8DFE-A17E-7AB6-F77DFFC8711B}"/>
              </a:ext>
            </a:extLst>
          </p:cNvPr>
          <p:cNvSpPr/>
          <p:nvPr/>
        </p:nvSpPr>
        <p:spPr>
          <a:xfrm>
            <a:off x="4441361" y="3277564"/>
            <a:ext cx="3573629" cy="1457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BE3B241-9D45-DAA3-D2FD-4BD741D4BDDF}"/>
              </a:ext>
            </a:extLst>
          </p:cNvPr>
          <p:cNvSpPr/>
          <p:nvPr/>
        </p:nvSpPr>
        <p:spPr>
          <a:xfrm>
            <a:off x="1129007" y="3286730"/>
            <a:ext cx="3312360" cy="1457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Legende: mit Pfeil nach unten 10">
            <a:extLst>
              <a:ext uri="{FF2B5EF4-FFF2-40B4-BE49-F238E27FC236}">
                <a16:creationId xmlns:a16="http://schemas.microsoft.com/office/drawing/2014/main" id="{D21EC781-F028-BB2E-B018-C4E8C96BF940}"/>
              </a:ext>
            </a:extLst>
          </p:cNvPr>
          <p:cNvSpPr/>
          <p:nvPr/>
        </p:nvSpPr>
        <p:spPr>
          <a:xfrm flipV="1">
            <a:off x="2211351" y="4797479"/>
            <a:ext cx="4460033" cy="909885"/>
          </a:xfrm>
          <a:prstGeom prst="downArrowCallou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Flussdiagramm: Verbinder 11">
            <a:extLst>
              <a:ext uri="{FF2B5EF4-FFF2-40B4-BE49-F238E27FC236}">
                <a16:creationId xmlns:a16="http://schemas.microsoft.com/office/drawing/2014/main" id="{AD4DB510-FFEE-369C-C3EC-E4C156BA8924}"/>
              </a:ext>
            </a:extLst>
          </p:cNvPr>
          <p:cNvSpPr/>
          <p:nvPr/>
        </p:nvSpPr>
        <p:spPr>
          <a:xfrm>
            <a:off x="2465900" y="5252421"/>
            <a:ext cx="391886" cy="354564"/>
          </a:xfrm>
          <a:prstGeom prst="flowChartConnecto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6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FC1A72E-B7E0-D23B-68FD-49AA51B86E8B}"/>
              </a:ext>
            </a:extLst>
          </p:cNvPr>
          <p:cNvSpPr/>
          <p:nvPr/>
        </p:nvSpPr>
        <p:spPr>
          <a:xfrm>
            <a:off x="1145037" y="1945469"/>
            <a:ext cx="3296326" cy="29707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25A2E05-20B1-578C-D1F5-6AD17A2CDA18}"/>
              </a:ext>
            </a:extLst>
          </p:cNvPr>
          <p:cNvSpPr/>
          <p:nvPr/>
        </p:nvSpPr>
        <p:spPr>
          <a:xfrm>
            <a:off x="4441361" y="1952749"/>
            <a:ext cx="3573631" cy="28979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B6ACE25-040D-1C03-9C30-09631AAA0BC1}"/>
              </a:ext>
            </a:extLst>
          </p:cNvPr>
          <p:cNvSpPr txBox="1"/>
          <p:nvPr/>
        </p:nvSpPr>
        <p:spPr>
          <a:xfrm>
            <a:off x="1558212" y="1946356"/>
            <a:ext cx="2771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95000"/>
                  </a:schemeClr>
                </a:solidFill>
              </a:rPr>
              <a:t>Project ( Project Management)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BDACC86-3928-A1A0-9C3C-B1FC607B4334}"/>
              </a:ext>
            </a:extLst>
          </p:cNvPr>
          <p:cNvSpPr txBox="1"/>
          <p:nvPr/>
        </p:nvSpPr>
        <p:spPr>
          <a:xfrm>
            <a:off x="1388659" y="2226245"/>
            <a:ext cx="2771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Demand </a:t>
            </a:r>
            <a:r>
              <a:rPr lang="de-DE" sz="1400" b="1" dirty="0" err="1"/>
              <a:t>planning</a:t>
            </a:r>
            <a:r>
              <a:rPr lang="de-DE" sz="1400" b="1" dirty="0"/>
              <a:t> and </a:t>
            </a:r>
            <a:r>
              <a:rPr lang="de-DE" sz="1400" b="1" dirty="0" err="1"/>
              <a:t>adjustment</a:t>
            </a:r>
            <a:endParaRPr lang="de-DE" sz="1400" b="1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3B222D1-3F58-0209-AC30-65D05F02F396}"/>
              </a:ext>
            </a:extLst>
          </p:cNvPr>
          <p:cNvSpPr txBox="1"/>
          <p:nvPr/>
        </p:nvSpPr>
        <p:spPr>
          <a:xfrm>
            <a:off x="3428043" y="1044174"/>
            <a:ext cx="310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</a:rPr>
              <a:t>Available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capacity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B344BC4-B7B0-8F50-6E36-A0CAE4158FA4}"/>
              </a:ext>
            </a:extLst>
          </p:cNvPr>
          <p:cNvSpPr txBox="1"/>
          <p:nvPr/>
        </p:nvSpPr>
        <p:spPr>
          <a:xfrm>
            <a:off x="3324030" y="5237653"/>
            <a:ext cx="2495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>
                    <a:lumMod val="95000"/>
                  </a:schemeClr>
                </a:solidFill>
              </a:rPr>
              <a:t>Evaluation/Simulation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8AEA8C7-4539-A307-945C-27B903AA843C}"/>
              </a:ext>
            </a:extLst>
          </p:cNvPr>
          <p:cNvSpPr txBox="1"/>
          <p:nvPr/>
        </p:nvSpPr>
        <p:spPr>
          <a:xfrm>
            <a:off x="1147518" y="2461624"/>
            <a:ext cx="2797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- Allocation according to Roles / Tasks</a:t>
            </a:r>
            <a:endParaRPr lang="de-DE" sz="120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57E0900-02DD-5A3D-7140-1833D667525B}"/>
              </a:ext>
            </a:extLst>
          </p:cNvPr>
          <p:cNvSpPr txBox="1"/>
          <p:nvPr/>
        </p:nvSpPr>
        <p:spPr>
          <a:xfrm>
            <a:off x="1331217" y="2637743"/>
            <a:ext cx="28904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Project management reports requirement for role "Engineering" from May to June with a budget of 300 hours</a:t>
            </a:r>
            <a:endParaRPr lang="de-DE" sz="11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81FF7EA-9587-60FF-6F52-D30CF6E793D9}"/>
              </a:ext>
            </a:extLst>
          </p:cNvPr>
          <p:cNvSpPr txBox="1"/>
          <p:nvPr/>
        </p:nvSpPr>
        <p:spPr>
          <a:xfrm>
            <a:off x="4674629" y="1944810"/>
            <a:ext cx="2911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solidFill>
                  <a:schemeClr val="bg1"/>
                </a:solidFill>
              </a:rPr>
              <a:t>Cost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centre</a:t>
            </a:r>
            <a:r>
              <a:rPr lang="de-DE" sz="1400" dirty="0">
                <a:solidFill>
                  <a:schemeClr val="bg1"/>
                </a:solidFill>
              </a:rPr>
              <a:t> ( </a:t>
            </a:r>
            <a:r>
              <a:rPr lang="de-DE" sz="1400" dirty="0" err="1">
                <a:solidFill>
                  <a:schemeClr val="bg1"/>
                </a:solidFill>
              </a:rPr>
              <a:t>Resource</a:t>
            </a:r>
            <a:r>
              <a:rPr lang="de-DE" sz="1400" dirty="0">
                <a:solidFill>
                  <a:schemeClr val="bg1"/>
                </a:solidFill>
              </a:rPr>
              <a:t> Management)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BDD7790-32F1-177E-6E75-237AAA75877A}"/>
              </a:ext>
            </a:extLst>
          </p:cNvPr>
          <p:cNvSpPr txBox="1"/>
          <p:nvPr/>
        </p:nvSpPr>
        <p:spPr>
          <a:xfrm>
            <a:off x="4532195" y="2246266"/>
            <a:ext cx="35680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                   </a:t>
            </a:r>
            <a:r>
              <a:rPr lang="de-DE" sz="1400" b="1" dirty="0" err="1"/>
              <a:t>Staff</a:t>
            </a:r>
            <a:r>
              <a:rPr lang="de-DE" sz="1400" b="1" dirty="0"/>
              <a:t> </a:t>
            </a:r>
            <a:r>
              <a:rPr lang="de-DE" sz="1400" b="1" dirty="0" err="1"/>
              <a:t>scheduling</a:t>
            </a:r>
            <a:endParaRPr lang="de-DE" sz="1400" b="1" dirty="0"/>
          </a:p>
          <a:p>
            <a:r>
              <a:rPr lang="en-US" sz="1100" dirty="0"/>
              <a:t>- </a:t>
            </a:r>
            <a:r>
              <a:rPr lang="en-US" sz="1100" b="1" dirty="0"/>
              <a:t>PL/Resource Manager </a:t>
            </a:r>
            <a:r>
              <a:rPr lang="en-US" sz="1100" dirty="0"/>
              <a:t>checks the requirements and schedules the Employees/Resources</a:t>
            </a:r>
            <a:endParaRPr lang="de-DE" sz="1100" dirty="0"/>
          </a:p>
          <a:p>
            <a:endParaRPr lang="de-DE" sz="1400" b="1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9E8FF26-9A8F-B175-CE20-3E1550802540}"/>
              </a:ext>
            </a:extLst>
          </p:cNvPr>
          <p:cNvSpPr txBox="1"/>
          <p:nvPr/>
        </p:nvSpPr>
        <p:spPr>
          <a:xfrm>
            <a:off x="4571999" y="2815899"/>
            <a:ext cx="3371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Ms. Schulz and Mr. Meier </a:t>
            </a:r>
            <a:r>
              <a:rPr lang="en-US" sz="1200" dirty="0"/>
              <a:t>assigned to the notified requirements for the "</a:t>
            </a:r>
            <a:r>
              <a:rPr lang="en-US" sz="1200" b="1" dirty="0"/>
              <a:t>Engineering</a:t>
            </a:r>
            <a:r>
              <a:rPr lang="en-US" sz="1200" dirty="0"/>
              <a:t> " role</a:t>
            </a:r>
            <a:endParaRPr lang="de-DE" sz="1200" dirty="0"/>
          </a:p>
        </p:txBody>
      </p:sp>
      <p:sp>
        <p:nvSpPr>
          <p:cNvPr id="24" name="Pfeil: nach rechts 23">
            <a:extLst>
              <a:ext uri="{FF2B5EF4-FFF2-40B4-BE49-F238E27FC236}">
                <a16:creationId xmlns:a16="http://schemas.microsoft.com/office/drawing/2014/main" id="{9B8FE6C4-7386-CB57-FE2A-CF7D07A7A059}"/>
              </a:ext>
            </a:extLst>
          </p:cNvPr>
          <p:cNvSpPr/>
          <p:nvPr/>
        </p:nvSpPr>
        <p:spPr>
          <a:xfrm>
            <a:off x="4184997" y="2600691"/>
            <a:ext cx="421909" cy="22965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162DF6C-5224-E105-6F74-DF6CF790F227}"/>
              </a:ext>
            </a:extLst>
          </p:cNvPr>
          <p:cNvSpPr txBox="1"/>
          <p:nvPr/>
        </p:nvSpPr>
        <p:spPr>
          <a:xfrm>
            <a:off x="4844115" y="3461851"/>
            <a:ext cx="2827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Time </a:t>
            </a:r>
            <a:r>
              <a:rPr lang="de-DE" sz="1400" b="1" dirty="0" err="1"/>
              <a:t>recording</a:t>
            </a:r>
            <a:r>
              <a:rPr lang="de-DE" sz="1400" b="1" dirty="0"/>
              <a:t> and </a:t>
            </a:r>
            <a:r>
              <a:rPr lang="de-DE" sz="1400" b="1" dirty="0" err="1"/>
              <a:t>approval</a:t>
            </a:r>
            <a:endParaRPr lang="de-DE" sz="1400" b="1" dirty="0"/>
          </a:p>
        </p:txBody>
      </p:sp>
      <p:sp>
        <p:nvSpPr>
          <p:cNvPr id="26" name="Pfeil: nach unten 25">
            <a:extLst>
              <a:ext uri="{FF2B5EF4-FFF2-40B4-BE49-F238E27FC236}">
                <a16:creationId xmlns:a16="http://schemas.microsoft.com/office/drawing/2014/main" id="{2F2076FC-E69C-F91D-CEEA-241899ABD505}"/>
              </a:ext>
            </a:extLst>
          </p:cNvPr>
          <p:cNvSpPr/>
          <p:nvPr/>
        </p:nvSpPr>
        <p:spPr>
          <a:xfrm>
            <a:off x="5682343" y="3237907"/>
            <a:ext cx="578498" cy="25486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89764B7-364F-7353-FAFF-37B441193C90}"/>
              </a:ext>
            </a:extLst>
          </p:cNvPr>
          <p:cNvSpPr txBox="1"/>
          <p:nvPr/>
        </p:nvSpPr>
        <p:spPr>
          <a:xfrm>
            <a:off x="4674629" y="3688181"/>
            <a:ext cx="3312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 </a:t>
            </a:r>
            <a:r>
              <a:rPr lang="en-US" sz="1400" b="1" dirty="0"/>
              <a:t>Ms. Schulz and Mr. Meier </a:t>
            </a:r>
            <a:r>
              <a:rPr lang="en-US" sz="1400" dirty="0"/>
              <a:t>report their hours</a:t>
            </a:r>
          </a:p>
          <a:p>
            <a:r>
              <a:rPr lang="en-US" sz="1400" dirty="0"/>
              <a:t>- </a:t>
            </a:r>
            <a:r>
              <a:rPr lang="en-US" sz="1400" b="1" dirty="0"/>
              <a:t>PL/Resource Manager </a:t>
            </a:r>
            <a:r>
              <a:rPr lang="en-US" sz="1400" dirty="0"/>
              <a:t>approves these</a:t>
            </a:r>
            <a:endParaRPr lang="de-DE" sz="1400" dirty="0"/>
          </a:p>
        </p:txBody>
      </p:sp>
      <p:sp>
        <p:nvSpPr>
          <p:cNvPr id="28" name="Pfeil: nach links 27">
            <a:extLst>
              <a:ext uri="{FF2B5EF4-FFF2-40B4-BE49-F238E27FC236}">
                <a16:creationId xmlns:a16="http://schemas.microsoft.com/office/drawing/2014/main" id="{7BFA0D96-B440-4EB1-A612-50D396343139}"/>
              </a:ext>
            </a:extLst>
          </p:cNvPr>
          <p:cNvSpPr/>
          <p:nvPr/>
        </p:nvSpPr>
        <p:spPr>
          <a:xfrm>
            <a:off x="4184997" y="3900497"/>
            <a:ext cx="470974" cy="247995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8C35EC0-48F1-4E90-E266-1209485AB5D6}"/>
              </a:ext>
            </a:extLst>
          </p:cNvPr>
          <p:cNvSpPr txBox="1"/>
          <p:nvPr/>
        </p:nvSpPr>
        <p:spPr>
          <a:xfrm>
            <a:off x="1304724" y="3295843"/>
            <a:ext cx="3088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Checking hours for adjustment the requirements planning</a:t>
            </a:r>
            <a:endParaRPr lang="de-DE" sz="1400" b="1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D181FC6-AD7F-260D-1484-2363B28A247C}"/>
              </a:ext>
            </a:extLst>
          </p:cNvPr>
          <p:cNvSpPr txBox="1"/>
          <p:nvPr/>
        </p:nvSpPr>
        <p:spPr>
          <a:xfrm>
            <a:off x="1315779" y="3819063"/>
            <a:ext cx="291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- The </a:t>
            </a:r>
            <a:r>
              <a:rPr lang="en-US" sz="1200" b="1" dirty="0"/>
              <a:t>project management </a:t>
            </a:r>
            <a:r>
              <a:rPr lang="en-US" sz="1200" dirty="0"/>
              <a:t>carries out plausibility checks at" Role/Task level“</a:t>
            </a:r>
          </a:p>
          <a:p>
            <a:r>
              <a:rPr lang="en-US" sz="1200" dirty="0"/>
              <a:t>- Conspicuous issues are resolved in dialogue</a:t>
            </a:r>
            <a:endParaRPr lang="de-DE" sz="1200" dirty="0"/>
          </a:p>
        </p:txBody>
      </p:sp>
      <p:sp>
        <p:nvSpPr>
          <p:cNvPr id="32" name="Flussdiagramm: Verbinder 31">
            <a:extLst>
              <a:ext uri="{FF2B5EF4-FFF2-40B4-BE49-F238E27FC236}">
                <a16:creationId xmlns:a16="http://schemas.microsoft.com/office/drawing/2014/main" id="{0E874877-0A06-8556-0BCB-EC1CF4D05EB4}"/>
              </a:ext>
            </a:extLst>
          </p:cNvPr>
          <p:cNvSpPr/>
          <p:nvPr/>
        </p:nvSpPr>
        <p:spPr>
          <a:xfrm>
            <a:off x="4002885" y="2977484"/>
            <a:ext cx="311334" cy="280786"/>
          </a:xfrm>
          <a:prstGeom prst="flowChartConnecto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</a:t>
            </a:r>
          </a:p>
        </p:txBody>
      </p:sp>
      <p:sp>
        <p:nvSpPr>
          <p:cNvPr id="33" name="Flussdiagramm: Verbinder 32">
            <a:extLst>
              <a:ext uri="{FF2B5EF4-FFF2-40B4-BE49-F238E27FC236}">
                <a16:creationId xmlns:a16="http://schemas.microsoft.com/office/drawing/2014/main" id="{DE67A7DD-2B2C-9179-5445-50991A3F9B51}"/>
              </a:ext>
            </a:extLst>
          </p:cNvPr>
          <p:cNvSpPr/>
          <p:nvPr/>
        </p:nvSpPr>
        <p:spPr>
          <a:xfrm>
            <a:off x="7675404" y="3021129"/>
            <a:ext cx="302813" cy="254865"/>
          </a:xfrm>
          <a:prstGeom prst="flowChartConnecto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</a:t>
            </a:r>
          </a:p>
        </p:txBody>
      </p:sp>
      <p:sp>
        <p:nvSpPr>
          <p:cNvPr id="34" name="Flussdiagramm: Verbinder 33">
            <a:extLst>
              <a:ext uri="{FF2B5EF4-FFF2-40B4-BE49-F238E27FC236}">
                <a16:creationId xmlns:a16="http://schemas.microsoft.com/office/drawing/2014/main" id="{2D754192-8D55-BC66-46C5-206A4F501066}"/>
              </a:ext>
            </a:extLst>
          </p:cNvPr>
          <p:cNvSpPr/>
          <p:nvPr/>
        </p:nvSpPr>
        <p:spPr>
          <a:xfrm>
            <a:off x="4043146" y="4396212"/>
            <a:ext cx="311334" cy="280786"/>
          </a:xfrm>
          <a:prstGeom prst="flowChartConnecto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</a:p>
        </p:txBody>
      </p:sp>
      <p:sp>
        <p:nvSpPr>
          <p:cNvPr id="35" name="Flussdiagramm: Verbinder 34">
            <a:extLst>
              <a:ext uri="{FF2B5EF4-FFF2-40B4-BE49-F238E27FC236}">
                <a16:creationId xmlns:a16="http://schemas.microsoft.com/office/drawing/2014/main" id="{6C3E2063-1CC3-AB6C-4039-BC8A26BAF27D}"/>
              </a:ext>
            </a:extLst>
          </p:cNvPr>
          <p:cNvSpPr/>
          <p:nvPr/>
        </p:nvSpPr>
        <p:spPr>
          <a:xfrm>
            <a:off x="7665771" y="4396212"/>
            <a:ext cx="311334" cy="280786"/>
          </a:xfrm>
          <a:prstGeom prst="flowChartConnecto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B72E8E2E-AEC2-2ED8-63F0-CFBEE4717577}"/>
              </a:ext>
            </a:extLst>
          </p:cNvPr>
          <p:cNvSpPr txBox="1"/>
          <p:nvPr/>
        </p:nvSpPr>
        <p:spPr>
          <a:xfrm>
            <a:off x="242596" y="121298"/>
            <a:ext cx="8453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F788D"/>
                </a:solidFill>
              </a:rPr>
              <a:t>Overall Resource Management process (with SAP PPM Project and </a:t>
            </a:r>
            <a:r>
              <a:rPr lang="en-US" b="1" dirty="0" err="1">
                <a:solidFill>
                  <a:srgbClr val="4F788D"/>
                </a:solidFill>
              </a:rPr>
              <a:t>Milliarum</a:t>
            </a:r>
            <a:r>
              <a:rPr lang="en-US" b="1" dirty="0">
                <a:solidFill>
                  <a:srgbClr val="4F788D"/>
                </a:solidFill>
              </a:rPr>
              <a:t> PPM Staffing Overview)</a:t>
            </a:r>
            <a:endParaRPr lang="de-DE" b="1" dirty="0">
              <a:solidFill>
                <a:srgbClr val="4F788D"/>
              </a:solidFill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0DA41656-94FE-EB12-6BF7-97ACA5866DFB}"/>
              </a:ext>
            </a:extLst>
          </p:cNvPr>
          <p:cNvSpPr/>
          <p:nvPr/>
        </p:nvSpPr>
        <p:spPr>
          <a:xfrm>
            <a:off x="2055174" y="4959224"/>
            <a:ext cx="4730620" cy="9482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Sprechblase: rechteckig 37">
            <a:extLst>
              <a:ext uri="{FF2B5EF4-FFF2-40B4-BE49-F238E27FC236}">
                <a16:creationId xmlns:a16="http://schemas.microsoft.com/office/drawing/2014/main" id="{0EE49CAE-7D43-2C4A-1F8D-9E9A5E5C39A7}"/>
              </a:ext>
            </a:extLst>
          </p:cNvPr>
          <p:cNvSpPr/>
          <p:nvPr/>
        </p:nvSpPr>
        <p:spPr>
          <a:xfrm>
            <a:off x="7231223" y="625151"/>
            <a:ext cx="1910337" cy="1189792"/>
          </a:xfrm>
          <a:prstGeom prst="wedgeRectCallout">
            <a:avLst>
              <a:gd name="adj1" fmla="val -75935"/>
              <a:gd name="adj2" fmla="val 2172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/>
              <a:t>PPM Resources (optional HCM </a:t>
            </a:r>
            <a:r>
              <a:rPr lang="de-DE" sz="1300" dirty="0" err="1"/>
              <a:t>integration</a:t>
            </a:r>
            <a:r>
              <a:rPr lang="de-DE" sz="1300" dirty="0"/>
              <a:t>) and Organisation </a:t>
            </a:r>
            <a:r>
              <a:rPr lang="de-DE" sz="1300" dirty="0" err="1"/>
              <a:t>management</a:t>
            </a:r>
            <a:r>
              <a:rPr lang="de-DE" sz="1300" dirty="0"/>
              <a:t>/ Work </a:t>
            </a:r>
            <a:r>
              <a:rPr lang="de-DE" sz="1300" dirty="0" err="1"/>
              <a:t>centres</a:t>
            </a:r>
            <a:r>
              <a:rPr lang="de-DE" sz="1300" dirty="0"/>
              <a:t>/ </a:t>
            </a:r>
            <a:r>
              <a:rPr lang="de-DE" sz="1300" dirty="0" err="1"/>
              <a:t>Resource</a:t>
            </a:r>
            <a:r>
              <a:rPr lang="de-DE" sz="1300" dirty="0"/>
              <a:t> </a:t>
            </a:r>
            <a:r>
              <a:rPr lang="de-DE" sz="1300" dirty="0" err="1"/>
              <a:t>pools</a:t>
            </a:r>
            <a:r>
              <a:rPr lang="de-DE" sz="1300" dirty="0"/>
              <a:t>)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62E674AA-8BEA-248D-AA20-41CBAABFB7BA}"/>
              </a:ext>
            </a:extLst>
          </p:cNvPr>
          <p:cNvSpPr/>
          <p:nvPr/>
        </p:nvSpPr>
        <p:spPr>
          <a:xfrm>
            <a:off x="2055174" y="768396"/>
            <a:ext cx="4730620" cy="9482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Sprechblase: rechteckig 41">
            <a:extLst>
              <a:ext uri="{FF2B5EF4-FFF2-40B4-BE49-F238E27FC236}">
                <a16:creationId xmlns:a16="http://schemas.microsoft.com/office/drawing/2014/main" id="{DAEE31C8-B094-B7BC-B3B7-8EC41535FF36}"/>
              </a:ext>
            </a:extLst>
          </p:cNvPr>
          <p:cNvSpPr/>
          <p:nvPr/>
        </p:nvSpPr>
        <p:spPr>
          <a:xfrm>
            <a:off x="7168734" y="4703201"/>
            <a:ext cx="1910337" cy="1189792"/>
          </a:xfrm>
          <a:prstGeom prst="wedgeRectCallout">
            <a:avLst>
              <a:gd name="adj1" fmla="val -75935"/>
              <a:gd name="adj2" fmla="val 2172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PPM Project Capacity Analyses and </a:t>
            </a:r>
            <a:r>
              <a:rPr lang="en-US" sz="1400" dirty="0" err="1"/>
              <a:t>Milliarum</a:t>
            </a:r>
            <a:r>
              <a:rPr lang="en-US" sz="1400" dirty="0"/>
              <a:t> Capacity Analyses</a:t>
            </a:r>
            <a:r>
              <a:rPr lang="de-DE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94039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4D5E6A-3D0C-3A60-D44C-5A8E373EC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45" y="195537"/>
            <a:ext cx="5529554" cy="476267"/>
          </a:xfrm>
        </p:spPr>
        <p:txBody>
          <a:bodyPr>
            <a:normAutofit fontScale="90000"/>
          </a:bodyPr>
          <a:lstStyle/>
          <a:p>
            <a:r>
              <a:rPr lang="de-DE" sz="2500" b="1" dirty="0" err="1"/>
              <a:t>Capacity</a:t>
            </a:r>
            <a:r>
              <a:rPr lang="de-DE" sz="2500" b="1" dirty="0"/>
              <a:t> </a:t>
            </a:r>
            <a:r>
              <a:rPr lang="de-DE" sz="2500" b="1" dirty="0" err="1"/>
              <a:t>available</a:t>
            </a:r>
            <a:r>
              <a:rPr lang="de-DE" sz="2500" b="1" dirty="0"/>
              <a:t> via Organisational Unit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797D61-C8AA-DAE3-C614-BFD69414A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24840"/>
            <a:ext cx="7886700" cy="295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b="1" dirty="0"/>
              <a:t>Planning of available capacities via </a:t>
            </a:r>
            <a:r>
              <a:rPr lang="en-US" sz="1600" b="1" dirty="0" err="1"/>
              <a:t>Organisational</a:t>
            </a:r>
            <a:r>
              <a:rPr lang="en-US" sz="1600" b="1" dirty="0"/>
              <a:t> Units and the assigned business partners</a:t>
            </a:r>
            <a:endParaRPr lang="de-DE" sz="1600" b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7AC0D1-3EC9-BA22-CB01-B5AF26DB6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7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4F843AC-6E2B-2907-B832-E570BC35040A}"/>
              </a:ext>
            </a:extLst>
          </p:cNvPr>
          <p:cNvSpPr txBox="1"/>
          <p:nvPr/>
        </p:nvSpPr>
        <p:spPr>
          <a:xfrm>
            <a:off x="298580" y="5469209"/>
            <a:ext cx="8938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The available capacities are determined from the employees' planned working hours minus absences</a:t>
            </a:r>
            <a:endParaRPr lang="de-DE" sz="1600" b="1" dirty="0"/>
          </a:p>
        </p:txBody>
      </p:sp>
      <p:pic>
        <p:nvPicPr>
          <p:cNvPr id="7" name="Grafik 6" descr="Ein Bild, das Text, Screenshot, Software, Display enthält.&#10;&#10;Automatisch generierte Beschreibung">
            <a:extLst>
              <a:ext uri="{FF2B5EF4-FFF2-40B4-BE49-F238E27FC236}">
                <a16:creationId xmlns:a16="http://schemas.microsoft.com/office/drawing/2014/main" id="{932D6CDB-9F1C-DCF2-9573-59CBAC45B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973" y="1473428"/>
            <a:ext cx="5412145" cy="36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95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DBFFD3-2BE6-5C5E-D180-5443A589A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79" y="136524"/>
            <a:ext cx="6966468" cy="616226"/>
          </a:xfrm>
        </p:spPr>
        <p:txBody>
          <a:bodyPr>
            <a:normAutofit/>
          </a:bodyPr>
          <a:lstStyle/>
          <a:p>
            <a:r>
              <a:rPr lang="de-DE" sz="2500" b="1" dirty="0" err="1"/>
              <a:t>Milliarum</a:t>
            </a:r>
            <a:r>
              <a:rPr lang="de-DE" sz="2500" b="1" dirty="0"/>
              <a:t> Content Package "</a:t>
            </a:r>
            <a:r>
              <a:rPr lang="de-DE" sz="2500" b="1" dirty="0" err="1"/>
              <a:t>Capacity</a:t>
            </a:r>
            <a:r>
              <a:rPr lang="de-DE" sz="2500" b="1" dirty="0"/>
              <a:t> </a:t>
            </a:r>
            <a:r>
              <a:rPr lang="de-DE" sz="2500" b="1" dirty="0" err="1"/>
              <a:t>evaluation</a:t>
            </a:r>
            <a:r>
              <a:rPr lang="de-DE" sz="2500" b="1" dirty="0"/>
              <a:t>"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0EC7FF-6E30-EC0E-F658-73442B65D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505" y="977872"/>
            <a:ext cx="7778232" cy="616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Comparison of capacity requirements from projects and available capacity according to internal and external resources (example Plant Engineering)</a:t>
            </a:r>
            <a:endParaRPr lang="de-DE" sz="1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A4EE95-092D-967E-B3F8-21E8FD10F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8</a:t>
            </a:fld>
            <a:endParaRPr lang="de-DE"/>
          </a:p>
        </p:txBody>
      </p:sp>
      <p:pic>
        <p:nvPicPr>
          <p:cNvPr id="6" name="Grafik 5" descr="Ein Bild, das Text, Screenshot, Diagramm, Reihe enthält.&#10;&#10;Automatisch generierte Beschreibung">
            <a:extLst>
              <a:ext uri="{FF2B5EF4-FFF2-40B4-BE49-F238E27FC236}">
                <a16:creationId xmlns:a16="http://schemas.microsoft.com/office/drawing/2014/main" id="{9B911FAF-B3F2-0724-CB62-CA91D9164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5" y="1738441"/>
            <a:ext cx="6317527" cy="4084674"/>
          </a:xfrm>
          <a:prstGeom prst="rect">
            <a:avLst/>
          </a:prstGeom>
        </p:spPr>
      </p:pic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id="{2B94EF67-5D8E-CA53-2524-77930BA97334}"/>
              </a:ext>
            </a:extLst>
          </p:cNvPr>
          <p:cNvSpPr/>
          <p:nvPr/>
        </p:nvSpPr>
        <p:spPr>
          <a:xfrm>
            <a:off x="7268546" y="1998488"/>
            <a:ext cx="1810139" cy="1135388"/>
          </a:xfrm>
          <a:prstGeom prst="wedgeRectCallout">
            <a:avLst>
              <a:gd name="adj1" fmla="val -112787"/>
              <a:gd name="adj2" fmla="val 4935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prechblase: rechteckig 7">
            <a:extLst>
              <a:ext uri="{FF2B5EF4-FFF2-40B4-BE49-F238E27FC236}">
                <a16:creationId xmlns:a16="http://schemas.microsoft.com/office/drawing/2014/main" id="{7F1654E7-4C6D-1772-8523-C9A7510A5E12}"/>
              </a:ext>
            </a:extLst>
          </p:cNvPr>
          <p:cNvSpPr/>
          <p:nvPr/>
        </p:nvSpPr>
        <p:spPr>
          <a:xfrm>
            <a:off x="7128587" y="3975225"/>
            <a:ext cx="1875454" cy="1135388"/>
          </a:xfrm>
          <a:prstGeom prst="wedgeRectCallout">
            <a:avLst>
              <a:gd name="adj1" fmla="val -118843"/>
              <a:gd name="adj2" fmla="val 9906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D79D687-CED1-9503-AA55-C307087D1462}"/>
              </a:ext>
            </a:extLst>
          </p:cNvPr>
          <p:cNvSpPr txBox="1"/>
          <p:nvPr/>
        </p:nvSpPr>
        <p:spPr>
          <a:xfrm>
            <a:off x="7486650" y="2273794"/>
            <a:ext cx="134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1. Internal/</a:t>
            </a:r>
          </a:p>
          <a:p>
            <a:r>
              <a:rPr lang="de-DE" sz="1600" dirty="0">
                <a:solidFill>
                  <a:schemeClr val="bg1"/>
                </a:solidFill>
              </a:rPr>
              <a:t>External </a:t>
            </a:r>
            <a:r>
              <a:rPr lang="de-DE" sz="1600" dirty="0" err="1">
                <a:solidFill>
                  <a:schemeClr val="bg1"/>
                </a:solidFill>
              </a:rPr>
              <a:t>offer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F95DBF4-E0F5-0706-6069-D1BAF238BF45}"/>
              </a:ext>
            </a:extLst>
          </p:cNvPr>
          <p:cNvSpPr txBox="1"/>
          <p:nvPr/>
        </p:nvSpPr>
        <p:spPr>
          <a:xfrm>
            <a:off x="7268546" y="4226767"/>
            <a:ext cx="1567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2. </a:t>
            </a:r>
            <a:r>
              <a:rPr lang="de-DE" sz="1600" dirty="0" err="1">
                <a:solidFill>
                  <a:schemeClr val="bg1"/>
                </a:solidFill>
              </a:rPr>
              <a:t>Requirements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from</a:t>
            </a:r>
            <a:r>
              <a:rPr lang="de-DE" sz="1600" dirty="0">
                <a:solidFill>
                  <a:schemeClr val="bg1"/>
                </a:solidFill>
              </a:rPr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2663122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9A56FD-6771-328F-A1BC-8CD579A7F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086" y="119551"/>
            <a:ext cx="5734828" cy="644217"/>
          </a:xfrm>
        </p:spPr>
        <p:txBody>
          <a:bodyPr>
            <a:normAutofit/>
          </a:bodyPr>
          <a:lstStyle/>
          <a:p>
            <a:r>
              <a:rPr lang="en-US" sz="2500" b="1" dirty="0"/>
              <a:t>Capacity evaluation: IT project example</a:t>
            </a:r>
            <a:endParaRPr lang="de-DE" sz="2500" b="1" dirty="0"/>
          </a:p>
        </p:txBody>
      </p:sp>
      <p:pic>
        <p:nvPicPr>
          <p:cNvPr id="6" name="Inhaltsplatzhalter 5" descr="Ein Bild, das Screenshot, Diagramm, Design enthält.&#10;&#10;Automatisch generierte Beschreibung">
            <a:extLst>
              <a:ext uri="{FF2B5EF4-FFF2-40B4-BE49-F238E27FC236}">
                <a16:creationId xmlns:a16="http://schemas.microsoft.com/office/drawing/2014/main" id="{3AC88812-2C04-A9B3-6224-6F733F65D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05" y="1314563"/>
            <a:ext cx="6119390" cy="4564776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D53BD2-57AF-12D8-D6A1-3923E3970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9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C6E3415-4129-84EE-2E10-01D0E9BBAF44}"/>
              </a:ext>
            </a:extLst>
          </p:cNvPr>
          <p:cNvSpPr txBox="1"/>
          <p:nvPr/>
        </p:nvSpPr>
        <p:spPr>
          <a:xfrm>
            <a:off x="274086" y="915820"/>
            <a:ext cx="671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Capacity </a:t>
            </a:r>
            <a:r>
              <a:rPr lang="en-US" dirty="0" err="1"/>
              <a:t>utilisation</a:t>
            </a:r>
            <a:r>
              <a:rPr lang="en-US" dirty="0"/>
              <a:t> by Project type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919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Milliaru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B5B5"/>
      </a:accent1>
      <a:accent2>
        <a:srgbClr val="EF8E49"/>
      </a:accent2>
      <a:accent3>
        <a:srgbClr val="B7332D"/>
      </a:accent3>
      <a:accent4>
        <a:srgbClr val="E9B53F"/>
      </a:accent4>
      <a:accent5>
        <a:srgbClr val="C67D33"/>
      </a:accent5>
      <a:accent6>
        <a:srgbClr val="62775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854</Words>
  <Application>Microsoft Office PowerPoint</Application>
  <PresentationFormat>Bildschirmpräsentation (4:3)</PresentationFormat>
  <Paragraphs>114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</vt:lpstr>
      <vt:lpstr>PowerPoint-Präsentation</vt:lpstr>
      <vt:lpstr>About Milliarum</vt:lpstr>
      <vt:lpstr>Overview of Milliarum Apps</vt:lpstr>
      <vt:lpstr>Milliarum WebDynpro Apps: General conditions</vt:lpstr>
      <vt:lpstr>Apps for EPPM Projects - App PPM Capacity Analyses</vt:lpstr>
      <vt:lpstr>PowerPoint-Präsentation</vt:lpstr>
      <vt:lpstr>Capacity available via Organisational Unit</vt:lpstr>
      <vt:lpstr>Milliarum Content Package "Capacity evaluation"</vt:lpstr>
      <vt:lpstr>Capacity evaluation: IT project example</vt:lpstr>
      <vt:lpstr>Capacity evaluation: Example of plant construction (Project types)</vt:lpstr>
      <vt:lpstr>Capacity evaluation: Example of plant construction (Single project)</vt:lpstr>
      <vt:lpstr>Evaluations of Organisational structure</vt:lpstr>
      <vt:lpstr>Contact &amp; Sales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Isabelle Rietz</dc:creator>
  <cp:lastModifiedBy>Anastasiia Smirnova</cp:lastModifiedBy>
  <cp:revision>33</cp:revision>
  <dcterms:created xsi:type="dcterms:W3CDTF">2021-06-09T08:12:25Z</dcterms:created>
  <dcterms:modified xsi:type="dcterms:W3CDTF">2024-03-21T10:04:11Z</dcterms:modified>
</cp:coreProperties>
</file>