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88D"/>
    <a:srgbClr val="E4E4DE"/>
    <a:srgbClr val="898989"/>
    <a:srgbClr val="4E7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1363" y="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19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F4A4544-4E15-4BB4-986A-C057A1187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E6541C-3FAE-4CD6-B00C-FD6E35FA69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8D610-2E2B-413D-A64E-F9A842B4F3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DDA592-4212-4110-9ED8-A9EAD41BAC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C23EA4-D322-48B7-ABD5-1A9A8306D4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20932-6DB7-4154-9178-275DF9B21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F670-00B8-4E44-911D-24CB8F44649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10174-E969-4B2E-AA23-5C43DF819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32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0C75E356-36E0-4F72-93DE-5216A146F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F996EF-DD5B-492C-B1F3-23C53F407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0" y="1305731"/>
            <a:ext cx="9144000" cy="555226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F55815F-1225-4B79-AE71-CD5E606FFE43}"/>
              </a:ext>
            </a:extLst>
          </p:cNvPr>
          <p:cNvSpPr/>
          <p:nvPr userDrawn="1"/>
        </p:nvSpPr>
        <p:spPr>
          <a:xfrm>
            <a:off x="0" y="782726"/>
            <a:ext cx="9144000" cy="523005"/>
          </a:xfrm>
          <a:prstGeom prst="rect">
            <a:avLst/>
          </a:prstGeom>
          <a:solidFill>
            <a:srgbClr val="E4E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99D60D3-1504-4DC3-900A-C41C4B9D1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9"/>
            <a:ext cx="3366040" cy="1123406"/>
          </a:xfrm>
          <a:prstGeom prst="rect">
            <a:avLst/>
          </a:prstGeom>
        </p:spPr>
      </p:pic>
      <p:sp>
        <p:nvSpPr>
          <p:cNvPr id="10" name="Inhaltsplatzhalter 26">
            <a:extLst>
              <a:ext uri="{FF2B5EF4-FFF2-40B4-BE49-F238E27FC236}">
                <a16:creationId xmlns:a16="http://schemas.microsoft.com/office/drawing/2014/main" id="{195022FA-2809-4B40-A0D9-1F72C65341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391682"/>
            <a:ext cx="4828030" cy="570585"/>
          </a:xfrm>
        </p:spPr>
        <p:txBody>
          <a:bodyPr bIns="0" anchor="b" anchorCtr="0"/>
          <a:lstStyle>
            <a:lvl1pPr marL="0" indent="0" algn="r">
              <a:buNone/>
              <a:defRPr>
                <a:solidFill>
                  <a:srgbClr val="4F788D"/>
                </a:solidFill>
                <a:latin typeface="+mj-lt"/>
              </a:defRPr>
            </a:lvl1pPr>
          </a:lstStyle>
          <a:p>
            <a:pPr lvl="0"/>
            <a:endParaRPr lang="de-DE" dirty="0"/>
          </a:p>
          <a:p>
            <a:pPr lvl="0"/>
            <a:r>
              <a:rPr lang="de-DE" dirty="0"/>
              <a:t>Dokumentenvorlagen</a:t>
            </a:r>
          </a:p>
        </p:txBody>
      </p:sp>
      <p:sp>
        <p:nvSpPr>
          <p:cNvPr id="11" name="Textplatzhalter 39">
            <a:extLst>
              <a:ext uri="{FF2B5EF4-FFF2-40B4-BE49-F238E27FC236}">
                <a16:creationId xmlns:a16="http://schemas.microsoft.com/office/drawing/2014/main" id="{F127975D-F07F-421C-8878-D6390FD7C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9819" y="980233"/>
            <a:ext cx="3033712" cy="42003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4F788D"/>
                </a:solidFill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B0A92DA-709A-4DEA-BD08-59C861EBFBD6}"/>
              </a:ext>
            </a:extLst>
          </p:cNvPr>
          <p:cNvSpPr/>
          <p:nvPr userDrawn="1"/>
        </p:nvSpPr>
        <p:spPr>
          <a:xfrm>
            <a:off x="0" y="5092701"/>
            <a:ext cx="7143750" cy="9326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35">
            <a:extLst>
              <a:ext uri="{FF2B5EF4-FFF2-40B4-BE49-F238E27FC236}">
                <a16:creationId xmlns:a16="http://schemas.microsoft.com/office/drawing/2014/main" id="{21E36EBD-9C8A-4BA8-A8AB-8E26E5AEC8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092701"/>
            <a:ext cx="7143750" cy="512645"/>
          </a:xfrm>
        </p:spPr>
        <p:txBody>
          <a:bodyPr lIns="288000" tIns="90000"/>
          <a:lstStyle>
            <a:lvl1pPr marL="0" indent="0">
              <a:lnSpc>
                <a:spcPct val="100000"/>
              </a:lnSpc>
              <a:buNone/>
              <a:defRPr sz="28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Innovativ. Durchdacht. Leistungsstark.</a:t>
            </a:r>
          </a:p>
        </p:txBody>
      </p:sp>
      <p:sp>
        <p:nvSpPr>
          <p:cNvPr id="14" name="Textplatzhalter 35">
            <a:extLst>
              <a:ext uri="{FF2B5EF4-FFF2-40B4-BE49-F238E27FC236}">
                <a16:creationId xmlns:a16="http://schemas.microsoft.com/office/drawing/2014/main" id="{E3D859F5-206F-49EF-A352-ADBE69614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2730"/>
            <a:ext cx="7143750" cy="512646"/>
          </a:xfrm>
        </p:spPr>
        <p:txBody>
          <a:bodyPr lIns="288000" tIns="90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Untertitel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65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Gliederung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730A6BDA-D6E2-46D9-B88C-704596C7B3F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47713" y="1398588"/>
            <a:ext cx="7675562" cy="390366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99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47409"/>
            <a:ext cx="3886200" cy="464132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7409"/>
            <a:ext cx="3886200" cy="46413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0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34709"/>
            <a:ext cx="3868340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6311"/>
            <a:ext cx="3868340" cy="38331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34709"/>
            <a:ext cx="3887391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6310"/>
            <a:ext cx="3887391" cy="3833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4DC1E-8A54-413B-A0D3-2713CDE3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</p:spPr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B19107F0-F201-4F39-A5BD-352B6CE1FC9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28649" y="1412507"/>
            <a:ext cx="7886699" cy="453475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30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BEC1B-C397-46C7-BCFC-33B20A26D2A7}"/>
              </a:ext>
            </a:extLst>
          </p:cNvPr>
          <p:cNvSpPr txBox="1">
            <a:spLocks/>
          </p:cNvSpPr>
          <p:nvPr userDrawn="1"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6928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97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3330"/>
            <a:ext cx="7886700" cy="461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01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2" r:id="rId3"/>
    <p:sldLayoutId id="2147483664" r:id="rId4"/>
    <p:sldLayoutId id="2147483665" r:id="rId5"/>
    <p:sldLayoutId id="2147483666" r:id="rId6"/>
    <p:sldLayoutId id="2147483672" r:id="rId7"/>
    <p:sldLayoutId id="214748366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E78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9898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565E57D-93CC-408B-A0DF-C503A03D41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00196" y="409649"/>
            <a:ext cx="5163335" cy="570585"/>
          </a:xfrm>
        </p:spPr>
        <p:txBody>
          <a:bodyPr>
            <a:normAutofit fontScale="47500" lnSpcReduction="20000"/>
          </a:bodyPr>
          <a:lstStyle/>
          <a:p>
            <a:r>
              <a:rPr lang="de-DE" sz="4400" dirty="0"/>
              <a:t>Apps </a:t>
            </a:r>
            <a:r>
              <a:rPr lang="de-DE" sz="4400" dirty="0" err="1"/>
              <a:t>for</a:t>
            </a:r>
            <a:r>
              <a:rPr lang="de-DE" sz="4400" dirty="0"/>
              <a:t> SAP Project and Portfolio Management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7A7D739-8412-B219-E2F9-AA7D2AE3FE51}"/>
              </a:ext>
            </a:extLst>
          </p:cNvPr>
          <p:cNvSpPr txBox="1"/>
          <p:nvPr/>
        </p:nvSpPr>
        <p:spPr>
          <a:xfrm>
            <a:off x="158620" y="5346441"/>
            <a:ext cx="663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Milliarum</a:t>
            </a:r>
            <a:r>
              <a:rPr lang="de-DE" sz="2000" b="1" dirty="0"/>
              <a:t> App: PPM Task </a:t>
            </a:r>
            <a:r>
              <a:rPr lang="de-DE" sz="2000" b="1" dirty="0" err="1"/>
              <a:t>processing</a:t>
            </a:r>
            <a:r>
              <a:rPr lang="de-DE" sz="2000" b="1" dirty="0"/>
              <a:t> (</a:t>
            </a:r>
            <a:r>
              <a:rPr lang="en-US" sz="2000" b="1" dirty="0"/>
              <a:t>appointments</a:t>
            </a:r>
            <a:r>
              <a:rPr lang="de-DE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850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81253-0771-E503-C68B-E3387A33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26" y="223529"/>
            <a:ext cx="6080060" cy="401622"/>
          </a:xfrm>
        </p:spPr>
        <p:txBody>
          <a:bodyPr>
            <a:normAutofit fontScale="90000"/>
          </a:bodyPr>
          <a:lstStyle/>
          <a:p>
            <a:r>
              <a:rPr lang="en-US" sz="2500" b="1" dirty="0"/>
              <a:t>App Task Processing V: Creating a new task</a:t>
            </a:r>
            <a:endParaRPr lang="de-DE" sz="25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05A295-DC77-A674-B694-C442D78D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10</a:t>
            </a:fld>
            <a:endParaRPr lang="de-DE"/>
          </a:p>
        </p:txBody>
      </p:sp>
      <p:pic>
        <p:nvPicPr>
          <p:cNvPr id="14" name="Inhaltsplatzhalter 13" descr="Ein Bild, das Text, Zahl, Schrift, Reihe enthält.&#10;&#10;Automatisch generierte Beschreibung">
            <a:extLst>
              <a:ext uri="{FF2B5EF4-FFF2-40B4-BE49-F238E27FC236}">
                <a16:creationId xmlns:a16="http://schemas.microsoft.com/office/drawing/2014/main" id="{181C4CCE-1430-B381-85A2-454950301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70" y="897068"/>
            <a:ext cx="7886700" cy="2022765"/>
          </a:xfrm>
        </p:spPr>
      </p:pic>
      <p:pic>
        <p:nvPicPr>
          <p:cNvPr id="16" name="Grafik 15" descr="Ein Bild, das Text, Software, Zahl, Computersymbol enthält.&#10;&#10;Automatisch generierte Beschreibung">
            <a:extLst>
              <a:ext uri="{FF2B5EF4-FFF2-40B4-BE49-F238E27FC236}">
                <a16:creationId xmlns:a16="http://schemas.microsoft.com/office/drawing/2014/main" id="{96CD30C4-D740-CE79-D9FE-37AA4235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69" y="2681806"/>
            <a:ext cx="6736702" cy="3308390"/>
          </a:xfrm>
          <a:prstGeom prst="rect">
            <a:avLst/>
          </a:prstGeom>
        </p:spPr>
      </p:pic>
      <p:sp>
        <p:nvSpPr>
          <p:cNvPr id="17" name="Sprechblase: rechteckig 16">
            <a:extLst>
              <a:ext uri="{FF2B5EF4-FFF2-40B4-BE49-F238E27FC236}">
                <a16:creationId xmlns:a16="http://schemas.microsoft.com/office/drawing/2014/main" id="{0D610288-4F06-BB1A-253C-4E13DD699FBE}"/>
              </a:ext>
            </a:extLst>
          </p:cNvPr>
          <p:cNvSpPr/>
          <p:nvPr/>
        </p:nvSpPr>
        <p:spPr>
          <a:xfrm>
            <a:off x="7044612" y="625151"/>
            <a:ext cx="1698172" cy="877078"/>
          </a:xfrm>
          <a:prstGeom prst="wedgeRectCallout">
            <a:avLst>
              <a:gd name="adj1" fmla="val -4899"/>
              <a:gd name="adj2" fmla="val 9122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1. Select action Create task/sub-task</a:t>
            </a:r>
            <a:endParaRPr lang="de-DE" sz="1600" dirty="0"/>
          </a:p>
        </p:txBody>
      </p:sp>
      <p:sp>
        <p:nvSpPr>
          <p:cNvPr id="18" name="Sprechblase: rechteckig 17">
            <a:extLst>
              <a:ext uri="{FF2B5EF4-FFF2-40B4-BE49-F238E27FC236}">
                <a16:creationId xmlns:a16="http://schemas.microsoft.com/office/drawing/2014/main" id="{8601689A-3EF8-70D8-5430-CD8A3C8BAD8A}"/>
              </a:ext>
            </a:extLst>
          </p:cNvPr>
          <p:cNvSpPr/>
          <p:nvPr/>
        </p:nvSpPr>
        <p:spPr>
          <a:xfrm>
            <a:off x="5570376" y="3778898"/>
            <a:ext cx="2211355" cy="1159849"/>
          </a:xfrm>
          <a:prstGeom prst="wedgeRectCallout">
            <a:avLst>
              <a:gd name="adj1" fmla="val -109019"/>
              <a:gd name="adj2" fmla="val 1262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Input of data for new task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3347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48B0C-8C23-0508-20BB-E4CA470B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207"/>
            <a:ext cx="2646395" cy="644217"/>
          </a:xfrm>
        </p:spPr>
        <p:txBody>
          <a:bodyPr>
            <a:normAutofit/>
          </a:bodyPr>
          <a:lstStyle/>
          <a:p>
            <a:r>
              <a:rPr lang="de-DE" sz="2500" b="1" dirty="0"/>
              <a:t>Contact &amp; Sales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9B67A-381E-4ED5-4CF2-D38A58DAE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We are happy to answer your questions or provide you a non-binding offer directly.</a:t>
            </a:r>
            <a:r>
              <a:rPr lang="ru-RU" sz="1600" dirty="0"/>
              <a:t> </a:t>
            </a:r>
            <a:r>
              <a:rPr lang="en-US" sz="1600" dirty="0"/>
              <a:t>Use our </a:t>
            </a:r>
            <a:r>
              <a:rPr lang="en-US" sz="1600" dirty="0" err="1"/>
              <a:t>licence</a:t>
            </a:r>
            <a:r>
              <a:rPr lang="en-US" sz="1600" dirty="0"/>
              <a:t> calculator at www.milliarum.de under Apps or send us the following data to info@milliarum.com</a:t>
            </a:r>
            <a:r>
              <a:rPr lang="de-DE" sz="1600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Desired edition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Number of users and developer </a:t>
            </a:r>
            <a:r>
              <a:rPr lang="en-US" sz="1600" dirty="0" err="1"/>
              <a:t>licences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SAP release and SAP UI version used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en-US" sz="1600" dirty="0"/>
              <a:t>You will receive a software contract from us including maintenance and support. </a:t>
            </a:r>
          </a:p>
          <a:p>
            <a:pPr marL="0" indent="0">
              <a:buNone/>
            </a:pPr>
            <a:r>
              <a:rPr lang="en-US" sz="1600" dirty="0"/>
              <a:t>After signed contract and receipt of payment, the software will be delivered by transport.</a:t>
            </a:r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E16411-5FC5-A3E4-6C30-51208D53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11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B96D4AF-5F58-6891-01AF-8666716A969C}"/>
              </a:ext>
            </a:extLst>
          </p:cNvPr>
          <p:cNvSpPr txBox="1"/>
          <p:nvPr/>
        </p:nvSpPr>
        <p:spPr>
          <a:xfrm>
            <a:off x="3055775" y="4357244"/>
            <a:ext cx="3032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4E788D"/>
                </a:solidFill>
              </a:rPr>
              <a:t>Milliarum</a:t>
            </a:r>
            <a:r>
              <a:rPr lang="de-DE" b="1" dirty="0">
                <a:solidFill>
                  <a:srgbClr val="4E788D"/>
                </a:solidFill>
              </a:rPr>
              <a:t> GmbH &amp; Co.KG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An der </a:t>
            </a:r>
            <a:r>
              <a:rPr lang="de-DE" dirty="0" err="1">
                <a:solidFill>
                  <a:srgbClr val="4F788D"/>
                </a:solidFill>
              </a:rPr>
              <a:t>Eickesmühle</a:t>
            </a:r>
            <a:r>
              <a:rPr lang="de-DE" dirty="0">
                <a:solidFill>
                  <a:srgbClr val="4F788D"/>
                </a:solidFill>
              </a:rPr>
              <a:t> 22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41238 Mönchengladbach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Tel.: +49 (0) 2166 3101 106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www.milliarum.de</a:t>
            </a:r>
          </a:p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D35F34-FB92-C072-A764-2ADD157BF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90" y="4772766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51E12EA-83E8-734F-028E-1B3B9D99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24" y="4783621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2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F92AA-12B8-4217-B785-3230EEA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95537"/>
            <a:ext cx="2618403" cy="504258"/>
          </a:xfrm>
        </p:spPr>
        <p:txBody>
          <a:bodyPr>
            <a:normAutofit/>
          </a:bodyPr>
          <a:lstStyle/>
          <a:p>
            <a:r>
              <a:rPr lang="de-DE" sz="2500" b="1" dirty="0"/>
              <a:t>About </a:t>
            </a:r>
            <a:r>
              <a:rPr lang="de-DE" sz="2500" b="1" dirty="0" err="1"/>
              <a:t>Milliarum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204CC-22FE-4E3E-A926-96D1FD17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068020"/>
            <a:ext cx="8680014" cy="44836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4F788D"/>
                </a:solidFill>
              </a:rPr>
              <a:t>•</a:t>
            </a:r>
            <a:r>
              <a:rPr lang="en-US" sz="2000" dirty="0"/>
              <a:t> We focus our consulting and development on system solutions for SAP Project Management since the company was founded in 2006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4F788D"/>
                </a:solidFill>
              </a:rPr>
              <a:t>•</a:t>
            </a:r>
            <a:r>
              <a:rPr lang="en-US" sz="2000" dirty="0"/>
              <a:t> Our solutions are based on the SAP® Project System and SAP® EPPM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4F788D"/>
                </a:solidFill>
              </a:rPr>
              <a:t>•</a:t>
            </a:r>
            <a:r>
              <a:rPr lang="en-US" sz="2000" dirty="0"/>
              <a:t> Our focus is on Project Management, Product Development, </a:t>
            </a:r>
            <a:r>
              <a:rPr lang="en-US" sz="2000" dirty="0" err="1"/>
              <a:t>customised</a:t>
            </a:r>
            <a:r>
              <a:rPr lang="en-US" sz="2000" dirty="0"/>
              <a:t> production and resource management processes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4F788D"/>
                </a:solidFill>
              </a:rPr>
              <a:t>•</a:t>
            </a:r>
            <a:r>
              <a:rPr lang="en-US" sz="2000" dirty="0"/>
              <a:t> The aim of our solutions is to create efficient, cost-effective and therefore competitive business processes for our customers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4F788D"/>
                </a:solidFill>
              </a:rPr>
              <a:t>•</a:t>
            </a:r>
            <a:r>
              <a:rPr lang="en-US" sz="2000" dirty="0"/>
              <a:t> With the </a:t>
            </a:r>
            <a:r>
              <a:rPr lang="en-US" sz="2000" dirty="0" err="1"/>
              <a:t>Milliarum</a:t>
            </a:r>
            <a:r>
              <a:rPr lang="en-US" sz="2000" dirty="0"/>
              <a:t> Cockpit (MC) and its content packages, as well as the </a:t>
            </a:r>
            <a:r>
              <a:rPr lang="en-US" sz="2000" dirty="0" err="1"/>
              <a:t>Milliarum</a:t>
            </a:r>
            <a:r>
              <a:rPr lang="en-US" sz="2000" dirty="0"/>
              <a:t> Apps we have </a:t>
            </a:r>
            <a:r>
              <a:rPr lang="en-US" sz="2000" dirty="0" err="1"/>
              <a:t>standardised</a:t>
            </a:r>
            <a:r>
              <a:rPr lang="en-US" sz="2000" dirty="0"/>
              <a:t> software products that "close the gaps" in SAP's standard software for Project Management.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1F3033-9110-4E98-ABD3-0186BA4B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2</a:t>
            </a:fld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006C7B-0C0A-4CC9-B998-DABA3D5176BF}"/>
              </a:ext>
            </a:extLst>
          </p:cNvPr>
          <p:cNvSpPr txBox="1">
            <a:spLocks/>
          </p:cNvSpPr>
          <p:nvPr/>
        </p:nvSpPr>
        <p:spPr>
          <a:xfrm>
            <a:off x="483178" y="3652143"/>
            <a:ext cx="5199165" cy="217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4688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37DB1-3F21-4533-8EB1-47748A3B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90" y="147542"/>
            <a:ext cx="3878036" cy="616226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Overview</a:t>
            </a:r>
            <a:r>
              <a:rPr lang="de-DE" sz="2500" b="1" dirty="0"/>
              <a:t> </a:t>
            </a:r>
            <a:r>
              <a:rPr lang="de-DE" sz="2500" b="1" dirty="0" err="1"/>
              <a:t>of</a:t>
            </a:r>
            <a:r>
              <a:rPr lang="de-DE" sz="2500" b="1" dirty="0"/>
              <a:t> </a:t>
            </a:r>
            <a:r>
              <a:rPr lang="de-DE" sz="2500" b="1" dirty="0" err="1"/>
              <a:t>Milliarum</a:t>
            </a:r>
            <a:r>
              <a:rPr lang="de-DE" sz="2500" b="1" dirty="0"/>
              <a:t> Apps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1B7ECC-4544-41F8-8160-601E2F64C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93" y="1225338"/>
            <a:ext cx="7886700" cy="46134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</a:t>
            </a:r>
            <a:r>
              <a:rPr lang="de-DE" sz="2000" dirty="0" err="1"/>
              <a:t>Standardised</a:t>
            </a:r>
            <a:r>
              <a:rPr lang="de-DE" sz="2000" dirty="0"/>
              <a:t> UI5 </a:t>
            </a:r>
            <a:r>
              <a:rPr lang="de-DE" sz="2000" dirty="0" err="1"/>
              <a:t>or</a:t>
            </a:r>
            <a:r>
              <a:rPr lang="de-DE" sz="2000" dirty="0"/>
              <a:t> Web </a:t>
            </a:r>
            <a:r>
              <a:rPr lang="de-DE" sz="2000" dirty="0" err="1"/>
              <a:t>Dynpro</a:t>
            </a:r>
            <a:r>
              <a:rPr lang="de-DE" sz="2000" dirty="0"/>
              <a:t> </a:t>
            </a:r>
            <a:r>
              <a:rPr lang="de-DE" sz="2000" dirty="0" err="1"/>
              <a:t>apps</a:t>
            </a:r>
            <a:r>
              <a:rPr lang="de-DE" sz="2000" dirty="0"/>
              <a:t> "</a:t>
            </a:r>
            <a:r>
              <a:rPr lang="de-DE" sz="2000" dirty="0" err="1"/>
              <a:t>for</a:t>
            </a:r>
            <a:r>
              <a:rPr lang="de-DE" sz="2000" dirty="0"/>
              <a:t> quick </a:t>
            </a:r>
            <a:r>
              <a:rPr lang="de-DE" sz="2000" dirty="0" err="1"/>
              <a:t>usage</a:t>
            </a:r>
            <a:r>
              <a:rPr lang="de-DE" sz="2000" dirty="0"/>
              <a:t>„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"Modern" and simple User Interface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Can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used</a:t>
            </a:r>
            <a:r>
              <a:rPr lang="de-DE" sz="2000" dirty="0"/>
              <a:t> </a:t>
            </a:r>
            <a:r>
              <a:rPr lang="de-DE" sz="2000" dirty="0" err="1"/>
              <a:t>immediately</a:t>
            </a:r>
            <a:r>
              <a:rPr lang="de-DE" sz="2000" dirty="0"/>
              <a:t> due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preconfigured</a:t>
            </a:r>
            <a:r>
              <a:rPr lang="de-DE" sz="2000" dirty="0"/>
              <a:t> </a:t>
            </a:r>
            <a:r>
              <a:rPr lang="de-DE" sz="2000" dirty="0" err="1"/>
              <a:t>scope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delivery</a:t>
            </a: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/>
              <a:t>Access via Fiori Launchpad/SAP Business Client/URL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Runs </a:t>
            </a:r>
            <a:r>
              <a:rPr lang="de-DE" sz="2000" dirty="0" err="1"/>
              <a:t>with</a:t>
            </a:r>
            <a:r>
              <a:rPr lang="de-DE" sz="2000" dirty="0"/>
              <a:t> PPM 6.1/ERP EHP8 and SAP_UI 7.54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higher</a:t>
            </a:r>
            <a:r>
              <a:rPr lang="de-DE" sz="2000" dirty="0"/>
              <a:t> and </a:t>
            </a:r>
            <a:r>
              <a:rPr lang="de-DE" sz="2000" dirty="0" err="1"/>
              <a:t>for</a:t>
            </a:r>
            <a:r>
              <a:rPr lang="de-DE" sz="2000" dirty="0"/>
              <a:t> all S/4HANA </a:t>
            </a:r>
            <a:r>
              <a:rPr lang="de-DE" sz="2000" dirty="0" err="1"/>
              <a:t>releases</a:t>
            </a: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 err="1"/>
              <a:t>Delivery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transport</a:t>
            </a: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/>
              <a:t>Language </a:t>
            </a:r>
            <a:r>
              <a:rPr lang="de-DE" sz="2000" dirty="0" err="1"/>
              <a:t>versions</a:t>
            </a:r>
            <a:r>
              <a:rPr lang="de-DE" sz="2000" dirty="0"/>
              <a:t>: German and English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Licence </a:t>
            </a:r>
            <a:r>
              <a:rPr lang="de-DE" sz="2000" dirty="0" err="1"/>
              <a:t>model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maintenance</a:t>
            </a:r>
            <a:r>
              <a:rPr lang="de-DE" sz="2000" dirty="0"/>
              <a:t>/support (17% </a:t>
            </a:r>
            <a:r>
              <a:rPr lang="de-DE" sz="2000" dirty="0" err="1"/>
              <a:t>annually</a:t>
            </a:r>
            <a:r>
              <a:rPr lang="de-DE" sz="2000" dirty="0"/>
              <a:t>)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</a:t>
            </a:r>
            <a:r>
              <a:rPr lang="de-DE" sz="2000" dirty="0" err="1"/>
              <a:t>Customised</a:t>
            </a:r>
            <a:r>
              <a:rPr lang="de-DE" sz="2000" dirty="0"/>
              <a:t> </a:t>
            </a:r>
            <a:r>
              <a:rPr lang="de-DE" sz="2000" dirty="0" err="1"/>
              <a:t>expansion</a:t>
            </a:r>
            <a:r>
              <a:rPr lang="de-DE" sz="2000" dirty="0"/>
              <a:t> </a:t>
            </a:r>
            <a:r>
              <a:rPr lang="de-DE" sz="2000" dirty="0" err="1"/>
              <a:t>options</a:t>
            </a: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Interface </a:t>
            </a:r>
            <a:r>
              <a:rPr lang="de-DE" sz="2000" dirty="0" err="1"/>
              <a:t>customisation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part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SAP </a:t>
            </a:r>
            <a:r>
              <a:rPr lang="de-DE" sz="2000" dirty="0" err="1"/>
              <a:t>infrastructure</a:t>
            </a:r>
            <a:r>
              <a:rPr lang="de-DE" sz="2000" dirty="0"/>
              <a:t> (SAP UI5 </a:t>
            </a:r>
            <a:r>
              <a:rPr lang="de-DE" sz="2000" dirty="0" err="1"/>
              <a:t>flexibility</a:t>
            </a:r>
            <a:r>
              <a:rPr lang="de-DE" sz="2000" dirty="0"/>
              <a:t>, Web </a:t>
            </a:r>
            <a:r>
              <a:rPr lang="de-DE" sz="2000" dirty="0" err="1"/>
              <a:t>Dynpro</a:t>
            </a:r>
            <a:r>
              <a:rPr lang="de-DE" sz="2000" dirty="0"/>
              <a:t> </a:t>
            </a:r>
            <a:r>
              <a:rPr lang="de-DE" sz="2000" dirty="0" err="1"/>
              <a:t>configuration</a:t>
            </a:r>
            <a:r>
              <a:rPr lang="de-DE" sz="2000" dirty="0"/>
              <a:t>)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</a:t>
            </a:r>
            <a:r>
              <a:rPr lang="de-DE" sz="2000" dirty="0"/>
              <a:t> Marketing/Sales via </a:t>
            </a:r>
            <a:r>
              <a:rPr lang="de-DE" sz="2000" dirty="0" err="1"/>
              <a:t>Milliarum</a:t>
            </a:r>
            <a:r>
              <a:rPr lang="de-DE" sz="2000" dirty="0"/>
              <a:t> </a:t>
            </a:r>
            <a:r>
              <a:rPr lang="de-DE" sz="2000" dirty="0" err="1"/>
              <a:t>website</a:t>
            </a:r>
            <a:r>
              <a:rPr lang="de-DE" sz="2000" dirty="0"/>
              <a:t> (Apps </a:t>
            </a:r>
            <a:r>
              <a:rPr lang="de-DE" sz="2000" dirty="0" err="1"/>
              <a:t>area</a:t>
            </a:r>
            <a:r>
              <a:rPr lang="de-DE" sz="2000" dirty="0"/>
              <a:t>)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/>
              <a:t>Ticket </a:t>
            </a:r>
            <a:r>
              <a:rPr lang="de-DE" sz="2000" dirty="0" err="1"/>
              <a:t>system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customer</a:t>
            </a:r>
            <a:r>
              <a:rPr lang="de-DE" sz="2000" dirty="0"/>
              <a:t> </a:t>
            </a:r>
            <a:r>
              <a:rPr lang="de-DE" sz="2000" dirty="0" err="1"/>
              <a:t>reports</a:t>
            </a:r>
            <a:r>
              <a:rPr lang="de-DE" sz="2000" dirty="0"/>
              <a:t> via </a:t>
            </a:r>
            <a:r>
              <a:rPr lang="de-DE" sz="2000" dirty="0" err="1"/>
              <a:t>Mantis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EBB5A5-FF7B-4198-8986-B645D34A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81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8DD83-14EB-4790-921E-ED6C7721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9" y="204868"/>
            <a:ext cx="6602574" cy="429613"/>
          </a:xfrm>
        </p:spPr>
        <p:txBody>
          <a:bodyPr>
            <a:normAutofit fontScale="90000"/>
          </a:bodyPr>
          <a:lstStyle/>
          <a:p>
            <a:r>
              <a:rPr lang="de-DE" sz="2500" b="1" dirty="0" err="1"/>
              <a:t>Milliarum</a:t>
            </a:r>
            <a:r>
              <a:rPr lang="de-DE" sz="2500" b="1" dirty="0"/>
              <a:t> </a:t>
            </a:r>
            <a:r>
              <a:rPr lang="de-DE" sz="2500" b="1" dirty="0" err="1"/>
              <a:t>WebDynpro</a:t>
            </a:r>
            <a:r>
              <a:rPr lang="de-DE" sz="2500" b="1" dirty="0"/>
              <a:t> Apps: General </a:t>
            </a:r>
            <a:r>
              <a:rPr lang="de-DE" sz="2500" b="1" dirty="0" err="1"/>
              <a:t>conditions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EDA300-60CB-4AEF-AEAC-3E7584CE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290653"/>
            <a:ext cx="8226101" cy="4596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de-DE" sz="1200" dirty="0">
                <a:solidFill>
                  <a:srgbClr val="4F788D"/>
                </a:solidFill>
              </a:rPr>
              <a:t> </a:t>
            </a:r>
            <a:r>
              <a:rPr lang="de-DE" sz="1800" dirty="0" err="1"/>
              <a:t>Delivery</a:t>
            </a:r>
            <a:r>
              <a:rPr lang="de-DE" sz="1800" dirty="0"/>
              <a:t> via </a:t>
            </a:r>
            <a:r>
              <a:rPr lang="de-DE" sz="1800" dirty="0" err="1"/>
              <a:t>transport</a:t>
            </a:r>
            <a:r>
              <a:rPr lang="de-DE" sz="1800" dirty="0"/>
              <a:t> </a:t>
            </a:r>
            <a:r>
              <a:rPr lang="de-DE" sz="1800" dirty="0" err="1"/>
              <a:t>requests</a:t>
            </a:r>
            <a:r>
              <a:rPr lang="de-DE" sz="1800" dirty="0"/>
              <a:t> (</a:t>
            </a:r>
            <a:r>
              <a:rPr lang="de-DE" sz="1800" dirty="0" err="1"/>
              <a:t>development</a:t>
            </a:r>
            <a:r>
              <a:rPr lang="de-DE" sz="1800" dirty="0"/>
              <a:t>/</a:t>
            </a:r>
            <a:r>
              <a:rPr lang="de-DE" sz="1800" dirty="0" err="1"/>
              <a:t>customising</a:t>
            </a:r>
            <a:r>
              <a:rPr lang="de-DE" sz="1800" dirty="0"/>
              <a:t>) </a:t>
            </a:r>
            <a:r>
              <a:rPr lang="de-DE" sz="1800" dirty="0" err="1"/>
              <a:t>based</a:t>
            </a:r>
            <a:r>
              <a:rPr lang="de-DE" sz="1800" dirty="0"/>
              <a:t> on separate Scenarios/</a:t>
            </a:r>
            <a:r>
              <a:rPr lang="de-DE" sz="1800" dirty="0" err="1"/>
              <a:t>Roles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Milliarum</a:t>
            </a:r>
            <a:r>
              <a:rPr lang="de-DE" sz="1800" dirty="0"/>
              <a:t> Cockpit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de-DE" sz="1200" dirty="0">
                <a:solidFill>
                  <a:srgbClr val="4F788D"/>
                </a:solidFill>
              </a:rPr>
              <a:t> </a:t>
            </a:r>
            <a:r>
              <a:rPr lang="de-DE" sz="1800" dirty="0"/>
              <a:t>Single </a:t>
            </a:r>
            <a:r>
              <a:rPr lang="de-DE" sz="1800" dirty="0" err="1"/>
              <a:t>call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"</a:t>
            </a:r>
            <a:r>
              <a:rPr lang="de-DE" sz="1800" dirty="0" err="1"/>
              <a:t>SingleService</a:t>
            </a:r>
            <a:r>
              <a:rPr lang="de-DE" sz="1800" dirty="0"/>
              <a:t>"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entering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project</a:t>
            </a:r>
            <a:r>
              <a:rPr lang="de-DE" sz="1800" dirty="0"/>
              <a:t> </a:t>
            </a:r>
            <a:r>
              <a:rPr lang="de-DE" sz="1800" dirty="0" err="1"/>
              <a:t>number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de-DE" sz="1800" dirty="0">
                <a:solidFill>
                  <a:srgbClr val="4F788D"/>
                </a:solidFill>
              </a:rPr>
              <a:t> </a:t>
            </a:r>
            <a:r>
              <a:rPr lang="de-DE" sz="1800" dirty="0" err="1"/>
              <a:t>Instructions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embedding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App in </a:t>
            </a:r>
            <a:r>
              <a:rPr lang="de-DE" sz="1800" dirty="0" err="1"/>
              <a:t>the</a:t>
            </a:r>
            <a:r>
              <a:rPr lang="de-DE" sz="1800" dirty="0"/>
              <a:t> PPM </a:t>
            </a:r>
            <a:r>
              <a:rPr lang="de-DE" sz="1800" dirty="0" err="1"/>
              <a:t>project</a:t>
            </a:r>
            <a:r>
              <a:rPr lang="de-DE" sz="1800" dirty="0"/>
              <a:t> </a:t>
            </a:r>
            <a:r>
              <a:rPr lang="de-DE" sz="1800" dirty="0" err="1"/>
              <a:t>dashboard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Customising</a:t>
            </a:r>
            <a:r>
              <a:rPr lang="de-DE" sz="1800" dirty="0"/>
              <a:t> </a:t>
            </a:r>
            <a:r>
              <a:rPr lang="de-DE" sz="1800" dirty="0" err="1"/>
              <a:t>environment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defining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app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</a:t>
            </a:r>
            <a:r>
              <a:rPr lang="de-DE" sz="1800" dirty="0">
                <a:solidFill>
                  <a:srgbClr val="4F788D"/>
                </a:solidFill>
              </a:rPr>
              <a:t> </a:t>
            </a:r>
            <a:r>
              <a:rPr lang="de-DE" sz="1800" dirty="0" err="1"/>
              <a:t>Prerequisite</a:t>
            </a:r>
            <a:r>
              <a:rPr lang="de-DE" sz="1800" dirty="0"/>
              <a:t>: at least PPM 6.1 </a:t>
            </a:r>
            <a:r>
              <a:rPr lang="de-DE" sz="1800" dirty="0" err="1"/>
              <a:t>or</a:t>
            </a:r>
            <a:r>
              <a:rPr lang="de-DE" sz="1800" dirty="0"/>
              <a:t> S/4HANA EPPM 1.0 Licensing via User </a:t>
            </a:r>
            <a:r>
              <a:rPr lang="de-DE" sz="1800" dirty="0" err="1"/>
              <a:t>with</a:t>
            </a:r>
            <a:r>
              <a:rPr lang="de-DE" sz="1800" dirty="0"/>
              <a:t> a </a:t>
            </a:r>
            <a:r>
              <a:rPr lang="de-DE" sz="1800" dirty="0" err="1"/>
              <a:t>maintenance</a:t>
            </a:r>
            <a:r>
              <a:rPr lang="de-DE" sz="1800" dirty="0"/>
              <a:t> </a:t>
            </a:r>
            <a:r>
              <a:rPr lang="de-DE" sz="1800" dirty="0" err="1"/>
              <a:t>contract</a:t>
            </a: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BC631E-220D-4362-8B3B-448649A3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0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C5A08-C98A-2FA2-C039-2157A9EF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7" y="136524"/>
            <a:ext cx="7787562" cy="745512"/>
          </a:xfrm>
        </p:spPr>
        <p:txBody>
          <a:bodyPr>
            <a:normAutofit/>
          </a:bodyPr>
          <a:lstStyle/>
          <a:p>
            <a:r>
              <a:rPr lang="en-US" sz="2500" b="1" dirty="0"/>
              <a:t>Apps for EPPM Projects - Task processing (appointments)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692D3D-22CC-107D-8958-73BD31690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1" y="1168349"/>
            <a:ext cx="1853293" cy="2862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800" dirty="0" err="1"/>
              <a:t>Functional</a:t>
            </a:r>
            <a:r>
              <a:rPr lang="de-DE" sz="1800" dirty="0"/>
              <a:t> </a:t>
            </a:r>
            <a:r>
              <a:rPr lang="de-DE" sz="1800" dirty="0" err="1"/>
              <a:t>scope</a:t>
            </a:r>
            <a:endParaRPr lang="de-DE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1B201A-FFC7-6B25-FA0C-0901FC9E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5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FE6F7C-8A63-11F1-3D61-FF86AFD08F38}"/>
              </a:ext>
            </a:extLst>
          </p:cNvPr>
          <p:cNvSpPr txBox="1"/>
          <p:nvPr/>
        </p:nvSpPr>
        <p:spPr>
          <a:xfrm>
            <a:off x="1188487" y="1619021"/>
            <a:ext cx="462156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700" dirty="0">
                <a:solidFill>
                  <a:srgbClr val="4F788D"/>
                </a:solidFill>
              </a:rPr>
              <a:t>• </a:t>
            </a:r>
            <a:r>
              <a:rPr lang="en-US" sz="1700" dirty="0"/>
              <a:t>Calling up project in edit mode</a:t>
            </a:r>
          </a:p>
          <a:p>
            <a:pPr marL="0" indent="0">
              <a:buNone/>
            </a:pPr>
            <a:r>
              <a:rPr lang="de-DE" sz="1700" dirty="0">
                <a:solidFill>
                  <a:srgbClr val="4F788D"/>
                </a:solidFill>
              </a:rPr>
              <a:t>• </a:t>
            </a:r>
            <a:r>
              <a:rPr lang="en-US" sz="1700" dirty="0"/>
              <a:t>Tabular editing of task data</a:t>
            </a:r>
          </a:p>
          <a:p>
            <a:pPr marL="0" indent="0">
              <a:buNone/>
            </a:pPr>
            <a:r>
              <a:rPr lang="de-DE" sz="1700" dirty="0">
                <a:solidFill>
                  <a:srgbClr val="4F788D"/>
                </a:solidFill>
              </a:rPr>
              <a:t>• </a:t>
            </a:r>
            <a:r>
              <a:rPr lang="en-US" sz="1700" dirty="0"/>
              <a:t>Quick entry into arrangement relationships</a:t>
            </a:r>
          </a:p>
          <a:p>
            <a:pPr marL="0" indent="0">
              <a:buNone/>
            </a:pPr>
            <a:r>
              <a:rPr lang="de-DE" sz="1700" dirty="0">
                <a:solidFill>
                  <a:srgbClr val="4F788D"/>
                </a:solidFill>
              </a:rPr>
              <a:t>• </a:t>
            </a:r>
            <a:r>
              <a:rPr lang="en-US" sz="1700" dirty="0"/>
              <a:t>Quick entry into tasks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B7528F1-3034-5786-4DAC-02537F5184BB}"/>
              </a:ext>
            </a:extLst>
          </p:cNvPr>
          <p:cNvSpPr txBox="1"/>
          <p:nvPr/>
        </p:nvSpPr>
        <p:spPr>
          <a:xfrm>
            <a:off x="261841" y="3005709"/>
            <a:ext cx="21332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 err="1"/>
              <a:t>Requirements</a:t>
            </a:r>
            <a:endParaRPr lang="de-DE" sz="17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D4CC015-B0D1-F010-9527-818AAB3DE7ED}"/>
              </a:ext>
            </a:extLst>
          </p:cNvPr>
          <p:cNvSpPr txBox="1"/>
          <p:nvPr/>
        </p:nvSpPr>
        <p:spPr>
          <a:xfrm>
            <a:off x="1188487" y="3607327"/>
            <a:ext cx="376315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>
                <a:solidFill>
                  <a:srgbClr val="4F788D"/>
                </a:solidFill>
              </a:rPr>
              <a:t>• </a:t>
            </a:r>
            <a:r>
              <a:rPr lang="de-DE" sz="1700" dirty="0"/>
              <a:t>Tasks </a:t>
            </a:r>
            <a:r>
              <a:rPr lang="de-DE" sz="1700" dirty="0" err="1"/>
              <a:t>below</a:t>
            </a:r>
            <a:r>
              <a:rPr lang="de-DE" sz="1700" dirty="0"/>
              <a:t> </a:t>
            </a:r>
            <a:r>
              <a:rPr lang="de-DE" sz="1700" dirty="0" err="1"/>
              <a:t>the</a:t>
            </a:r>
            <a:r>
              <a:rPr lang="de-DE" sz="1700" dirty="0"/>
              <a:t> </a:t>
            </a:r>
            <a:r>
              <a:rPr lang="de-DE" sz="1700" dirty="0" err="1"/>
              <a:t>phases</a:t>
            </a:r>
            <a:endParaRPr lang="de-DE" sz="17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0AA528-4F6F-E53F-BFB2-99C91ED0A34F}"/>
              </a:ext>
            </a:extLst>
          </p:cNvPr>
          <p:cNvSpPr txBox="1"/>
          <p:nvPr/>
        </p:nvSpPr>
        <p:spPr>
          <a:xfrm>
            <a:off x="261841" y="4161325"/>
            <a:ext cx="21332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/>
              <a:t>Benefits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0E440DC-6E88-5F63-DCA1-F83BFF189E88}"/>
              </a:ext>
            </a:extLst>
          </p:cNvPr>
          <p:cNvSpPr txBox="1"/>
          <p:nvPr/>
        </p:nvSpPr>
        <p:spPr>
          <a:xfrm>
            <a:off x="1188487" y="4737728"/>
            <a:ext cx="72125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>
                <a:solidFill>
                  <a:srgbClr val="4F788D"/>
                </a:solidFill>
              </a:rPr>
              <a:t>• </a:t>
            </a:r>
            <a:r>
              <a:rPr lang="en-US" sz="1700" dirty="0"/>
              <a:t>Significantly faster processing than in the SAP Standard, especially for entering relationships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552169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0E1B6-B347-37CC-A50E-3C54F196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45" y="151483"/>
            <a:ext cx="4559170" cy="550911"/>
          </a:xfrm>
        </p:spPr>
        <p:txBody>
          <a:bodyPr>
            <a:normAutofit/>
          </a:bodyPr>
          <a:lstStyle/>
          <a:p>
            <a:r>
              <a:rPr lang="en-US" sz="2500" b="1" dirty="0"/>
              <a:t>App Task Processing I: Basic Data</a:t>
            </a:r>
            <a:endParaRPr lang="de-DE" sz="2500" b="1" dirty="0"/>
          </a:p>
        </p:txBody>
      </p:sp>
      <p:pic>
        <p:nvPicPr>
          <p:cNvPr id="6" name="Inhaltsplatzhalter 5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419D1213-BFFE-97D4-1F73-5BFE165F6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5" y="1068020"/>
            <a:ext cx="8902055" cy="4371794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9339D6-411F-D6E1-324C-01E36153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6</a:t>
            </a:fld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DD1E7880-6F3E-9124-852F-06EE0BAFAA1F}"/>
              </a:ext>
            </a:extLst>
          </p:cNvPr>
          <p:cNvSpPr/>
          <p:nvPr/>
        </p:nvSpPr>
        <p:spPr>
          <a:xfrm>
            <a:off x="0" y="2718641"/>
            <a:ext cx="1366935" cy="1070552"/>
          </a:xfrm>
          <a:prstGeom prst="wedgeRectCallout">
            <a:avLst>
              <a:gd name="adj1" fmla="val 53361"/>
              <a:gd name="adj2" fmla="val 8155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1. Overview screen of all tasks in the Project</a:t>
            </a:r>
            <a:endParaRPr lang="de-DE" sz="1400" dirty="0"/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90EA49EB-49AD-C7E0-98B3-A6132D889BE5}"/>
              </a:ext>
            </a:extLst>
          </p:cNvPr>
          <p:cNvSpPr/>
          <p:nvPr/>
        </p:nvSpPr>
        <p:spPr>
          <a:xfrm>
            <a:off x="5719665" y="4973216"/>
            <a:ext cx="1539551" cy="886408"/>
          </a:xfrm>
          <a:prstGeom prst="wedgeRectCallout">
            <a:avLst>
              <a:gd name="adj1" fmla="val -41439"/>
              <a:gd name="adj2" fmla="val -10486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2. Input fields        (Name, Date period, Work)</a:t>
            </a:r>
            <a:endParaRPr lang="de-DE" sz="1400" dirty="0"/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DF01FA14-F1B6-4EA9-19AE-7CA496AD73A2}"/>
              </a:ext>
            </a:extLst>
          </p:cNvPr>
          <p:cNvSpPr/>
          <p:nvPr/>
        </p:nvSpPr>
        <p:spPr>
          <a:xfrm>
            <a:off x="7557796" y="1520890"/>
            <a:ext cx="1344259" cy="849086"/>
          </a:xfrm>
          <a:prstGeom prst="wedgeRectCallout">
            <a:avLst>
              <a:gd name="adj1" fmla="val -19829"/>
              <a:gd name="adj2" fmla="val 10096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3. Actions such as Create, Delete, Edit</a:t>
            </a:r>
            <a:endParaRPr lang="de-DE" sz="1400" dirty="0"/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9DEFED42-FD46-DB76-E0B2-B11F99A0302E}"/>
              </a:ext>
            </a:extLst>
          </p:cNvPr>
          <p:cNvSpPr/>
          <p:nvPr/>
        </p:nvSpPr>
        <p:spPr>
          <a:xfrm>
            <a:off x="4432692" y="1184988"/>
            <a:ext cx="1315616" cy="569167"/>
          </a:xfrm>
          <a:prstGeom prst="wedgeRectCallout">
            <a:avLst>
              <a:gd name="adj1" fmla="val -64095"/>
              <a:gd name="adj2" fmla="val 11659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5. Filter</a:t>
            </a:r>
          </a:p>
        </p:txBody>
      </p:sp>
    </p:spTree>
    <p:extLst>
      <p:ext uri="{BB962C8B-B14F-4D97-AF65-F5344CB8AC3E}">
        <p14:creationId xmlns:p14="http://schemas.microsoft.com/office/powerpoint/2010/main" val="52562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7F6F2-ECA7-DC59-9EDD-F0592EDD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95" y="166204"/>
            <a:ext cx="4083309" cy="597564"/>
          </a:xfrm>
        </p:spPr>
        <p:txBody>
          <a:bodyPr>
            <a:normAutofit/>
          </a:bodyPr>
          <a:lstStyle/>
          <a:p>
            <a:r>
              <a:rPr lang="de-DE" sz="2500" b="1" dirty="0"/>
              <a:t>App Task Processing II: Dates</a:t>
            </a:r>
          </a:p>
        </p:txBody>
      </p:sp>
      <p:pic>
        <p:nvPicPr>
          <p:cNvPr id="6" name="Inhaltsplatzhalter 5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8153D8B4-F953-5D2C-8C29-6AD7F0283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0" y="1184852"/>
            <a:ext cx="8702016" cy="446016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43D5EB-365B-AC27-0FC1-58E8E2C8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7</a:t>
            </a:fld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8CEE3348-2901-6720-EFD5-6A68D7A7C0B0}"/>
              </a:ext>
            </a:extLst>
          </p:cNvPr>
          <p:cNvSpPr/>
          <p:nvPr/>
        </p:nvSpPr>
        <p:spPr>
          <a:xfrm>
            <a:off x="102637" y="2995127"/>
            <a:ext cx="970383" cy="1063689"/>
          </a:xfrm>
          <a:prstGeom prst="wedgeRectCallout">
            <a:avLst>
              <a:gd name="adj1" fmla="val 94552"/>
              <a:gd name="adj2" fmla="val 2741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1. Overview of all task data in the Project</a:t>
            </a:r>
            <a:endParaRPr lang="de-DE" sz="1200" dirty="0"/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B0A696F2-2965-8AC0-A21D-C9695870C7CC}"/>
              </a:ext>
            </a:extLst>
          </p:cNvPr>
          <p:cNvSpPr/>
          <p:nvPr/>
        </p:nvSpPr>
        <p:spPr>
          <a:xfrm>
            <a:off x="1380931" y="4674637"/>
            <a:ext cx="1800808" cy="643812"/>
          </a:xfrm>
          <a:prstGeom prst="wedgeRectCallout">
            <a:avLst>
              <a:gd name="adj1" fmla="val 33571"/>
              <a:gd name="adj2" fmla="val -13894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2. </a:t>
            </a:r>
            <a:r>
              <a:rPr lang="de-DE" sz="1400" dirty="0" err="1"/>
              <a:t>Overview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Dates</a:t>
            </a: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DD0F0F68-F656-E83B-7AF5-21920D835D2D}"/>
              </a:ext>
            </a:extLst>
          </p:cNvPr>
          <p:cNvSpPr/>
          <p:nvPr/>
        </p:nvSpPr>
        <p:spPr>
          <a:xfrm>
            <a:off x="5701004" y="4581331"/>
            <a:ext cx="1800808" cy="513183"/>
          </a:xfrm>
          <a:prstGeom prst="wedgeRectCallout">
            <a:avLst>
              <a:gd name="adj1" fmla="val 11810"/>
              <a:gd name="adj2" fmla="val -13931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3. Field for input Constraint</a:t>
            </a:r>
            <a:endParaRPr lang="de-DE" sz="1400" dirty="0"/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A81ADB63-4F78-D68A-D695-3B3432BE8A38}"/>
              </a:ext>
            </a:extLst>
          </p:cNvPr>
          <p:cNvSpPr/>
          <p:nvPr/>
        </p:nvSpPr>
        <p:spPr>
          <a:xfrm>
            <a:off x="3051111" y="1618190"/>
            <a:ext cx="1800808" cy="522514"/>
          </a:xfrm>
          <a:prstGeom prst="wedgeRectCallout">
            <a:avLst>
              <a:gd name="adj1" fmla="val -163320"/>
              <a:gd name="adj2" fmla="val -2445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4. Call up the Task Relationship overview</a:t>
            </a:r>
            <a:endParaRPr lang="de-DE" sz="1400" dirty="0"/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7CEC6BE0-3059-1582-813B-E8A3A4F5C769}"/>
              </a:ext>
            </a:extLst>
          </p:cNvPr>
          <p:cNvSpPr/>
          <p:nvPr/>
        </p:nvSpPr>
        <p:spPr>
          <a:xfrm>
            <a:off x="177282" y="937590"/>
            <a:ext cx="746449" cy="494523"/>
          </a:xfrm>
          <a:prstGeom prst="wedgeRectCallout">
            <a:avLst>
              <a:gd name="adj1" fmla="val -12083"/>
              <a:gd name="adj2" fmla="val 9080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5. Back</a:t>
            </a:r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80BFF7E3-55A5-DB3C-4153-9475AF2AE434}"/>
              </a:ext>
            </a:extLst>
          </p:cNvPr>
          <p:cNvSpPr/>
          <p:nvPr/>
        </p:nvSpPr>
        <p:spPr>
          <a:xfrm>
            <a:off x="5701004" y="1432113"/>
            <a:ext cx="961053" cy="708591"/>
          </a:xfrm>
          <a:prstGeom prst="wedgeRectCallout">
            <a:avLst>
              <a:gd name="adj1" fmla="val -128600"/>
              <a:gd name="adj2" fmla="val 8356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6. Filter</a:t>
            </a:r>
          </a:p>
        </p:txBody>
      </p:sp>
    </p:spTree>
    <p:extLst>
      <p:ext uri="{BB962C8B-B14F-4D97-AF65-F5344CB8AC3E}">
        <p14:creationId xmlns:p14="http://schemas.microsoft.com/office/powerpoint/2010/main" val="356560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3C831-35CA-C464-7649-A7FF2513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73" y="176876"/>
            <a:ext cx="5240305" cy="476266"/>
          </a:xfrm>
        </p:spPr>
        <p:txBody>
          <a:bodyPr>
            <a:normAutofit/>
          </a:bodyPr>
          <a:lstStyle/>
          <a:p>
            <a:r>
              <a:rPr lang="en-US" sz="2500" b="1" dirty="0"/>
              <a:t>App Task Processing III : Relationships</a:t>
            </a:r>
            <a:endParaRPr lang="de-DE" sz="2500" b="1" dirty="0"/>
          </a:p>
        </p:txBody>
      </p:sp>
      <p:pic>
        <p:nvPicPr>
          <p:cNvPr id="6" name="Inhaltsplatzhalter 5" descr="Ein Bild, das Text, Screenshot, Zahl, parallel enthält.&#10;&#10;Automatisch generierte Beschreibung">
            <a:extLst>
              <a:ext uri="{FF2B5EF4-FFF2-40B4-BE49-F238E27FC236}">
                <a16:creationId xmlns:a16="http://schemas.microsoft.com/office/drawing/2014/main" id="{8C6B8153-F592-2A25-365C-61EA76975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3" y="1147665"/>
            <a:ext cx="8702013" cy="4627984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C18726-4962-33E0-80B3-073004B4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8</a:t>
            </a:fld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DAAD6F13-0F0D-2812-AA4E-95596E43C274}"/>
              </a:ext>
            </a:extLst>
          </p:cNvPr>
          <p:cNvSpPr/>
          <p:nvPr/>
        </p:nvSpPr>
        <p:spPr>
          <a:xfrm>
            <a:off x="989045" y="5019869"/>
            <a:ext cx="2164702" cy="690466"/>
          </a:xfrm>
          <a:prstGeom prst="wedgeRectCallout">
            <a:avLst>
              <a:gd name="adj1" fmla="val -33333"/>
              <a:gd name="adj2" fmla="val -12533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1. Overview screen of all tasks and relationships in the Project</a:t>
            </a:r>
            <a:endParaRPr lang="de-DE" sz="1400" dirty="0"/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34DEB3B7-B97B-1E8A-3943-917D5489802A}"/>
              </a:ext>
            </a:extLst>
          </p:cNvPr>
          <p:cNvSpPr/>
          <p:nvPr/>
        </p:nvSpPr>
        <p:spPr>
          <a:xfrm>
            <a:off x="3937517" y="998376"/>
            <a:ext cx="1268963" cy="746449"/>
          </a:xfrm>
          <a:prstGeom prst="wedgeRectCallout">
            <a:avLst>
              <a:gd name="adj1" fmla="val -42572"/>
              <a:gd name="adj2" fmla="val 10480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2. "Virtual" numbering for each task</a:t>
            </a:r>
            <a:endParaRPr lang="de-DE" sz="1200" dirty="0"/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AF3DAD39-2AD9-4CB4-ACDA-38F60964C6FC}"/>
              </a:ext>
            </a:extLst>
          </p:cNvPr>
          <p:cNvSpPr/>
          <p:nvPr/>
        </p:nvSpPr>
        <p:spPr>
          <a:xfrm>
            <a:off x="5206480" y="3928187"/>
            <a:ext cx="1894116" cy="989045"/>
          </a:xfrm>
          <a:prstGeom prst="wedgeRectCallout">
            <a:avLst>
              <a:gd name="adj1" fmla="val -16414"/>
              <a:gd name="adj2" fmla="val -9693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3. Input of Predecessor and Successor with "virtual" number</a:t>
            </a:r>
            <a:endParaRPr lang="de-DE" sz="1400" dirty="0"/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7C7778FE-77F5-121B-339A-6F7CC0FB4904}"/>
              </a:ext>
            </a:extLst>
          </p:cNvPr>
          <p:cNvSpPr/>
          <p:nvPr/>
        </p:nvSpPr>
        <p:spPr>
          <a:xfrm>
            <a:off x="1268962" y="905069"/>
            <a:ext cx="1548883" cy="933062"/>
          </a:xfrm>
          <a:prstGeom prst="wedgeRectCallout">
            <a:avLst>
              <a:gd name="adj1" fmla="val -81466"/>
              <a:gd name="adj2" fmla="val 3109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4. Next creates relationships of the type "Normal sequence" in the Project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9588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D7213-E927-42C4-9BCD-7AFBAFBF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58" y="136524"/>
            <a:ext cx="6462615" cy="578903"/>
          </a:xfrm>
        </p:spPr>
        <p:txBody>
          <a:bodyPr>
            <a:normAutofit/>
          </a:bodyPr>
          <a:lstStyle/>
          <a:p>
            <a:r>
              <a:rPr lang="en-US" sz="2500" b="1" dirty="0"/>
              <a:t>App Task Processing IV: Relationships Details</a:t>
            </a:r>
            <a:endParaRPr lang="de-DE" sz="25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E0C9A8-64E4-A4C1-BB17-A64058AC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9</a:t>
            </a:fld>
            <a:endParaRPr lang="de-DE"/>
          </a:p>
        </p:txBody>
      </p:sp>
      <p:pic>
        <p:nvPicPr>
          <p:cNvPr id="10" name="Inhaltsplatzhalter 9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256A98D1-0945-E514-81F8-D7EB66E9B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87" y="1268829"/>
            <a:ext cx="8360026" cy="4105604"/>
          </a:xfrm>
        </p:spPr>
      </p:pic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6948DED8-43C6-4F73-A4EE-348D1AC2AC1F}"/>
              </a:ext>
            </a:extLst>
          </p:cNvPr>
          <p:cNvSpPr/>
          <p:nvPr/>
        </p:nvSpPr>
        <p:spPr>
          <a:xfrm>
            <a:off x="4217438" y="4432041"/>
            <a:ext cx="1278294" cy="634481"/>
          </a:xfrm>
          <a:prstGeom prst="wedgeRectCallout">
            <a:avLst>
              <a:gd name="adj1" fmla="val 74117"/>
              <a:gd name="adj2" fmla="val -46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1. Processing the time intervals between the tasks</a:t>
            </a:r>
            <a:endParaRPr lang="de-DE" sz="1000" dirty="0"/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7CE94761-3A17-E700-8BBD-F9D06398676F}"/>
              </a:ext>
            </a:extLst>
          </p:cNvPr>
          <p:cNvSpPr/>
          <p:nvPr/>
        </p:nvSpPr>
        <p:spPr>
          <a:xfrm>
            <a:off x="6606073" y="3862873"/>
            <a:ext cx="1007707" cy="569168"/>
          </a:xfrm>
          <a:prstGeom prst="wedgeRectCallout">
            <a:avLst>
              <a:gd name="adj1" fmla="val -77795"/>
              <a:gd name="adj2" fmla="val -307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2. Selection of the Calendar</a:t>
            </a:r>
            <a:endParaRPr lang="de-DE" sz="1100" dirty="0"/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D6B88A53-4E2F-39F5-6AC2-4C83A39FB542}"/>
              </a:ext>
            </a:extLst>
          </p:cNvPr>
          <p:cNvSpPr/>
          <p:nvPr/>
        </p:nvSpPr>
        <p:spPr>
          <a:xfrm>
            <a:off x="5495732" y="2799184"/>
            <a:ext cx="1604865" cy="510287"/>
          </a:xfrm>
          <a:prstGeom prst="wedgeRectCallout">
            <a:avLst>
              <a:gd name="adj1" fmla="val 73934"/>
              <a:gd name="adj2" fmla="val 398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3. Edit </a:t>
            </a:r>
            <a:r>
              <a:rPr lang="de-DE" sz="1400" dirty="0" err="1"/>
              <a:t>Relationship</a:t>
            </a:r>
            <a:r>
              <a:rPr lang="de-DE" sz="1400" dirty="0"/>
              <a:t> Type</a:t>
            </a: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58FA56F8-6CEC-9182-F79A-F5995910FAF9}"/>
              </a:ext>
            </a:extLst>
          </p:cNvPr>
          <p:cNvSpPr/>
          <p:nvPr/>
        </p:nvSpPr>
        <p:spPr>
          <a:xfrm>
            <a:off x="466530" y="2235783"/>
            <a:ext cx="1390262" cy="653143"/>
          </a:xfrm>
          <a:prstGeom prst="wedgeRectCallout">
            <a:avLst>
              <a:gd name="adj1" fmla="val -21504"/>
              <a:gd name="adj2" fmla="val -9892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4. </a:t>
            </a:r>
            <a:r>
              <a:rPr lang="en-US" sz="1400" i="1" dirty="0"/>
              <a:t>Next</a:t>
            </a:r>
            <a:r>
              <a:rPr lang="en-US" sz="1400" dirty="0"/>
              <a:t> saves the project</a:t>
            </a:r>
            <a:endParaRPr lang="de-DE" sz="1400" dirty="0"/>
          </a:p>
        </p:txBody>
      </p:sp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id="{039F4E00-80FD-EE0F-EDDC-FB1EDCE3A179}"/>
              </a:ext>
            </a:extLst>
          </p:cNvPr>
          <p:cNvSpPr/>
          <p:nvPr/>
        </p:nvSpPr>
        <p:spPr>
          <a:xfrm>
            <a:off x="765110" y="1007706"/>
            <a:ext cx="1455576" cy="475861"/>
          </a:xfrm>
          <a:prstGeom prst="wedgeRectCallout">
            <a:avLst>
              <a:gd name="adj1" fmla="val -63782"/>
              <a:gd name="adj2" fmla="val 9387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5. </a:t>
            </a:r>
            <a:r>
              <a:rPr lang="en-US" sz="1200" i="1" dirty="0"/>
              <a:t>Back</a:t>
            </a:r>
            <a:r>
              <a:rPr lang="en-US" sz="1200" dirty="0"/>
              <a:t> to "Tasks Relationships"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109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illiar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B5B5"/>
      </a:accent1>
      <a:accent2>
        <a:srgbClr val="EF8E49"/>
      </a:accent2>
      <a:accent3>
        <a:srgbClr val="B7332D"/>
      </a:accent3>
      <a:accent4>
        <a:srgbClr val="E9B53F"/>
      </a:accent4>
      <a:accent5>
        <a:srgbClr val="C67D33"/>
      </a:accent5>
      <a:accent6>
        <a:srgbClr val="62775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724</Words>
  <Application>Microsoft Office PowerPoint</Application>
  <PresentationFormat>Bildschirmpräsentation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</vt:lpstr>
      <vt:lpstr>PowerPoint-Präsentation</vt:lpstr>
      <vt:lpstr>About Milliarum</vt:lpstr>
      <vt:lpstr>Overview of Milliarum Apps</vt:lpstr>
      <vt:lpstr>Milliarum WebDynpro Apps: General conditions</vt:lpstr>
      <vt:lpstr>Apps for EPPM Projects - Task processing (appointments)</vt:lpstr>
      <vt:lpstr>App Task Processing I: Basic Data</vt:lpstr>
      <vt:lpstr>App Task Processing II: Dates</vt:lpstr>
      <vt:lpstr>App Task Processing III : Relationships</vt:lpstr>
      <vt:lpstr>App Task Processing IV: Relationships Details</vt:lpstr>
      <vt:lpstr>App Task Processing V: Creating a new task</vt:lpstr>
      <vt:lpstr>Contact &amp; Sales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Isabelle Rietz</dc:creator>
  <cp:lastModifiedBy>Anastasiia Smirnova</cp:lastModifiedBy>
  <cp:revision>34</cp:revision>
  <dcterms:created xsi:type="dcterms:W3CDTF">2021-06-09T08:12:25Z</dcterms:created>
  <dcterms:modified xsi:type="dcterms:W3CDTF">2024-03-21T09:57:28Z</dcterms:modified>
</cp:coreProperties>
</file>