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88D"/>
    <a:srgbClr val="E4E4DE"/>
    <a:srgbClr val="898989"/>
    <a:srgbClr val="4E7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1363" y="5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19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63DC67-12E0-4CC2-BAA4-4DC995FFA604}" type="doc">
      <dgm:prSet loTypeId="urn:microsoft.com/office/officeart/2005/8/layout/gear1" loCatId="process" qsTypeId="urn:microsoft.com/office/officeart/2005/8/quickstyle/simple1" qsCatId="simple" csTypeId="urn:microsoft.com/office/officeart/2005/8/colors/colorful3" csCatId="colorful" phldr="1"/>
      <dgm:spPr/>
    </dgm:pt>
    <dgm:pt modelId="{E8683626-5BCB-422D-8090-5CB39FFA791D}" type="pres">
      <dgm:prSet presAssocID="{1B63DC67-12E0-4CC2-BAA4-4DC995FFA604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C4A71941-A3B3-4E09-9A57-15B8A563ADC7}" type="presOf" srcId="{1B63DC67-12E0-4CC2-BAA4-4DC995FFA604}" destId="{E8683626-5BCB-422D-8090-5CB39FFA791D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F4A4544-4E15-4BB4-986A-C057A1187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E6541C-3FAE-4CD6-B00C-FD6E35FA69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8D610-2E2B-413D-A64E-F9A842B4F3E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DDA592-4212-4110-9ED8-A9EAD41BAC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C23EA4-D322-48B7-ABD5-1A9A8306D4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20932-6DB7-4154-9178-275DF9B21B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6F670-00B8-4E44-911D-24CB8F446491}" type="datetimeFigureOut">
              <a:rPr lang="de-DE" smtClean="0"/>
              <a:t>21.03.2024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10174-E969-4B2E-AA23-5C43DF819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32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0C75E356-36E0-4F72-93DE-5216A146F4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2F996EF-DD5B-492C-B1F3-23C53F407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"/>
          <a:stretch/>
        </p:blipFill>
        <p:spPr>
          <a:xfrm>
            <a:off x="0" y="1305731"/>
            <a:ext cx="9144000" cy="555226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F55815F-1225-4B79-AE71-CD5E606FFE43}"/>
              </a:ext>
            </a:extLst>
          </p:cNvPr>
          <p:cNvSpPr/>
          <p:nvPr userDrawn="1"/>
        </p:nvSpPr>
        <p:spPr>
          <a:xfrm>
            <a:off x="0" y="782726"/>
            <a:ext cx="9144000" cy="523005"/>
          </a:xfrm>
          <a:prstGeom prst="rect">
            <a:avLst/>
          </a:prstGeom>
          <a:solidFill>
            <a:srgbClr val="E4E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99D60D3-1504-4DC3-900A-C41C4B9D15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99"/>
            <a:ext cx="3366040" cy="1123406"/>
          </a:xfrm>
          <a:prstGeom prst="rect">
            <a:avLst/>
          </a:prstGeom>
        </p:spPr>
      </p:pic>
      <p:sp>
        <p:nvSpPr>
          <p:cNvPr id="10" name="Inhaltsplatzhalter 26">
            <a:extLst>
              <a:ext uri="{FF2B5EF4-FFF2-40B4-BE49-F238E27FC236}">
                <a16:creationId xmlns:a16="http://schemas.microsoft.com/office/drawing/2014/main" id="{195022FA-2809-4B40-A0D9-1F72C65341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35501" y="391682"/>
            <a:ext cx="4828030" cy="570585"/>
          </a:xfrm>
        </p:spPr>
        <p:txBody>
          <a:bodyPr bIns="0" anchor="b" anchorCtr="0"/>
          <a:lstStyle>
            <a:lvl1pPr marL="0" indent="0" algn="r">
              <a:buNone/>
              <a:defRPr>
                <a:solidFill>
                  <a:srgbClr val="4F788D"/>
                </a:solidFill>
                <a:latin typeface="+mj-lt"/>
              </a:defRPr>
            </a:lvl1pPr>
          </a:lstStyle>
          <a:p>
            <a:pPr lvl="0"/>
            <a:endParaRPr lang="de-DE" dirty="0"/>
          </a:p>
          <a:p>
            <a:pPr lvl="0"/>
            <a:r>
              <a:rPr lang="de-DE" dirty="0"/>
              <a:t>Dokumentenvorlagen</a:t>
            </a:r>
          </a:p>
        </p:txBody>
      </p:sp>
      <p:sp>
        <p:nvSpPr>
          <p:cNvPr id="11" name="Textplatzhalter 39">
            <a:extLst>
              <a:ext uri="{FF2B5EF4-FFF2-40B4-BE49-F238E27FC236}">
                <a16:creationId xmlns:a16="http://schemas.microsoft.com/office/drawing/2014/main" id="{F127975D-F07F-421C-8878-D6390FD7C1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9819" y="980233"/>
            <a:ext cx="3033712" cy="42003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4F788D"/>
                </a:solidFill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B0A92DA-709A-4DEA-BD08-59C861EBFBD6}"/>
              </a:ext>
            </a:extLst>
          </p:cNvPr>
          <p:cNvSpPr/>
          <p:nvPr userDrawn="1"/>
        </p:nvSpPr>
        <p:spPr>
          <a:xfrm>
            <a:off x="0" y="5092701"/>
            <a:ext cx="7143750" cy="9326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35">
            <a:extLst>
              <a:ext uri="{FF2B5EF4-FFF2-40B4-BE49-F238E27FC236}">
                <a16:creationId xmlns:a16="http://schemas.microsoft.com/office/drawing/2014/main" id="{21E36EBD-9C8A-4BA8-A8AB-8E26E5AEC8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092701"/>
            <a:ext cx="7143750" cy="512645"/>
          </a:xfrm>
        </p:spPr>
        <p:txBody>
          <a:bodyPr lIns="288000" tIns="90000"/>
          <a:lstStyle>
            <a:lvl1pPr marL="0" indent="0">
              <a:lnSpc>
                <a:spcPct val="100000"/>
              </a:lnSpc>
              <a:buNone/>
              <a:defRPr sz="2800"/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Innovativ. Durchdacht. Leistungsstark.</a:t>
            </a:r>
          </a:p>
        </p:txBody>
      </p:sp>
      <p:sp>
        <p:nvSpPr>
          <p:cNvPr id="14" name="Textplatzhalter 35">
            <a:extLst>
              <a:ext uri="{FF2B5EF4-FFF2-40B4-BE49-F238E27FC236}">
                <a16:creationId xmlns:a16="http://schemas.microsoft.com/office/drawing/2014/main" id="{E3D859F5-206F-49EF-A352-ADBE69614B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2730"/>
            <a:ext cx="7143750" cy="512646"/>
          </a:xfrm>
        </p:spPr>
        <p:txBody>
          <a:bodyPr lIns="288000" tIns="90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Untertitel XXX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r>
              <a:rPr lang="de-DE" dirty="0"/>
              <a:t> </a:t>
            </a:r>
            <a:r>
              <a:rPr lang="de-DE" dirty="0" err="1"/>
              <a:t>XXX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765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i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EFF01-58F9-4B1F-ABAA-439D85179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Gliederung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493EE7-AF0E-4D5F-BDAE-3F381200D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730A6BDA-D6E2-46D9-B88C-704596C7B3FA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747713" y="1398588"/>
            <a:ext cx="7675562" cy="3903662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99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F788D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47409"/>
            <a:ext cx="3886200" cy="464132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47409"/>
            <a:ext cx="3886200" cy="46413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02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34709"/>
            <a:ext cx="3868340" cy="791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26311"/>
            <a:ext cx="3868340" cy="38331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34709"/>
            <a:ext cx="3887391" cy="7916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26310"/>
            <a:ext cx="3887391" cy="38331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4DC1E-8A54-413B-A0D3-2713CDE3D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1049764"/>
          </a:xfrm>
        </p:spPr>
        <p:txBody>
          <a:bodyPr/>
          <a:lstStyle>
            <a:lvl1pPr>
              <a:defRPr>
                <a:solidFill>
                  <a:srgbClr val="4F788D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B19107F0-F201-4F39-A5BD-352B6CE1FC90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28649" y="1412507"/>
            <a:ext cx="7886699" cy="4534751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530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EFF01-58F9-4B1F-ABAA-439D8517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493EE7-AF0E-4D5F-BDAE-3F381200D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BEC1B-C397-46C7-BCFC-33B20A26D2A7}"/>
              </a:ext>
            </a:extLst>
          </p:cNvPr>
          <p:cNvSpPr txBox="1">
            <a:spLocks/>
          </p:cNvSpPr>
          <p:nvPr userDrawn="1"/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69284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897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104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53330"/>
            <a:ext cx="7886700" cy="4613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ECFDC-5F50-49C1-BBD1-9D583158BE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01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62" r:id="rId3"/>
    <p:sldLayoutId id="2147483664" r:id="rId4"/>
    <p:sldLayoutId id="2147483665" r:id="rId5"/>
    <p:sldLayoutId id="2147483666" r:id="rId6"/>
    <p:sldLayoutId id="2147483672" r:id="rId7"/>
    <p:sldLayoutId id="2147483661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E788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9898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9898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lliarum.de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565E57D-93CC-408B-A0DF-C503A03D41D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35501" y="409649"/>
            <a:ext cx="4828030" cy="570585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/>
              <a:t>Apps for SAP Project and Portfolio Management</a:t>
            </a:r>
            <a:endParaRPr lang="de-DE" sz="4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928C6A6-FC5F-053D-EEA5-1C5EF8642FE8}"/>
              </a:ext>
            </a:extLst>
          </p:cNvPr>
          <p:cNvSpPr txBox="1"/>
          <p:nvPr/>
        </p:nvSpPr>
        <p:spPr>
          <a:xfrm>
            <a:off x="314030" y="5355770"/>
            <a:ext cx="633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Milliarum</a:t>
            </a:r>
            <a:r>
              <a:rPr lang="de-DE" b="1" dirty="0"/>
              <a:t> App</a:t>
            </a:r>
            <a:r>
              <a:rPr lang="ru-RU" b="1" dirty="0"/>
              <a:t> </a:t>
            </a:r>
            <a:r>
              <a:rPr lang="en-US" b="1" dirty="0"/>
              <a:t>PPM Task processing (roles and resources)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788508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03BB7-13BC-7974-D11B-01399FF62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70" y="186207"/>
            <a:ext cx="2963636" cy="485597"/>
          </a:xfrm>
        </p:spPr>
        <p:txBody>
          <a:bodyPr>
            <a:normAutofit/>
          </a:bodyPr>
          <a:lstStyle/>
          <a:p>
            <a:r>
              <a:rPr lang="de-DE" sz="2500" b="1" dirty="0"/>
              <a:t>Contact &amp; Sales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E87FA5-F837-259C-915A-15A5E5B22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2742"/>
            <a:ext cx="7886700" cy="4613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We are happy to answer your questions or provide you a non-binding offer directly.</a:t>
            </a:r>
            <a:r>
              <a:rPr lang="ru-RU" sz="1600" dirty="0"/>
              <a:t> </a:t>
            </a:r>
            <a:r>
              <a:rPr lang="en-US" sz="1600" dirty="0"/>
              <a:t>Use our </a:t>
            </a:r>
            <a:r>
              <a:rPr lang="en-US" sz="1600" dirty="0" err="1"/>
              <a:t>licence</a:t>
            </a:r>
            <a:r>
              <a:rPr lang="en-US" sz="1600" dirty="0"/>
              <a:t> calculator at www.milliarum.de under Apps or send us the following data to info@milliarum.com</a:t>
            </a:r>
            <a:r>
              <a:rPr lang="de-DE" sz="1600" dirty="0"/>
              <a:t>: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Desired edition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Number of users and developer </a:t>
            </a:r>
            <a:r>
              <a:rPr lang="en-US" sz="1600" dirty="0" err="1"/>
              <a:t>licences</a:t>
            </a:r>
            <a:endParaRPr lang="ru-RU" sz="1600" dirty="0"/>
          </a:p>
          <a:p>
            <a:pPr marL="0" indent="0">
              <a:buNone/>
            </a:pPr>
            <a:r>
              <a:rPr lang="de-DE" sz="16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SAP release and SAP UI version used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en-US" sz="1600" dirty="0"/>
              <a:t>You will receive a software contract from us including maintenance and support. </a:t>
            </a:r>
          </a:p>
          <a:p>
            <a:pPr marL="0" indent="0">
              <a:buNone/>
            </a:pPr>
            <a:r>
              <a:rPr lang="en-US" sz="1600" dirty="0"/>
              <a:t>After signed contract and receipt of payment, the software will be delivered by transport.</a:t>
            </a:r>
            <a:endParaRPr lang="de-DE" sz="16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8A7D5E-367B-4406-711C-7D429644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10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CBD77EC-F7E3-E9BA-7B53-A578104D1C24}"/>
              </a:ext>
            </a:extLst>
          </p:cNvPr>
          <p:cNvSpPr txBox="1"/>
          <p:nvPr/>
        </p:nvSpPr>
        <p:spPr>
          <a:xfrm>
            <a:off x="2957804" y="4310743"/>
            <a:ext cx="32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solidFill>
                  <a:srgbClr val="4E788D"/>
                </a:solidFill>
              </a:rPr>
              <a:t>Milliarum</a:t>
            </a:r>
            <a:r>
              <a:rPr lang="de-DE" b="1" dirty="0">
                <a:solidFill>
                  <a:srgbClr val="4E788D"/>
                </a:solidFill>
              </a:rPr>
              <a:t> GmbH &amp; Co.KG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An der </a:t>
            </a:r>
            <a:r>
              <a:rPr lang="de-DE" dirty="0" err="1">
                <a:solidFill>
                  <a:srgbClr val="4F788D"/>
                </a:solidFill>
              </a:rPr>
              <a:t>Eickesmühle</a:t>
            </a:r>
            <a:r>
              <a:rPr lang="de-DE" dirty="0">
                <a:solidFill>
                  <a:srgbClr val="4F788D"/>
                </a:solidFill>
              </a:rPr>
              <a:t> 22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41238 Mönchengladbach 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Tel.: +49 (0) 2166 3101 106</a:t>
            </a:r>
          </a:p>
          <a:p>
            <a:pPr algn="ctr"/>
            <a:r>
              <a:rPr lang="de-DE" dirty="0">
                <a:solidFill>
                  <a:srgbClr val="4F788D"/>
                </a:solidFill>
              </a:rPr>
              <a:t>www.milliarum.de</a:t>
            </a:r>
            <a:endParaRPr lang="de-DE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CC10BBA-3D86-FACE-1C2D-924275A9C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701" y="4824014"/>
            <a:ext cx="450785" cy="45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9FCA4C-9941-51AB-B1D9-06FB74B1E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14" y="4824014"/>
            <a:ext cx="450785" cy="45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23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F92AA-12B8-4217-B785-3230EEAA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70183"/>
            <a:ext cx="2963636" cy="448275"/>
          </a:xfrm>
        </p:spPr>
        <p:txBody>
          <a:bodyPr>
            <a:normAutofit/>
          </a:bodyPr>
          <a:lstStyle/>
          <a:p>
            <a:r>
              <a:rPr lang="de-DE" sz="2500" b="1" dirty="0"/>
              <a:t>About </a:t>
            </a:r>
            <a:r>
              <a:rPr lang="de-DE" sz="2500" b="1" dirty="0" err="1"/>
              <a:t>Milliarum</a:t>
            </a:r>
            <a:endParaRPr lang="de-DE" sz="25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7204CC-22FE-4E3E-A926-96D1FD17A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396300"/>
            <a:ext cx="8782651" cy="451168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dirty="0">
                <a:solidFill>
                  <a:srgbClr val="4F788D"/>
                </a:solidFill>
              </a:rPr>
              <a:t>•</a:t>
            </a:r>
            <a:r>
              <a:rPr lang="en-US" sz="7600" dirty="0"/>
              <a:t> We focus our consulting and development on system solutions for SAP Project Management since the company was founded in 2006</a:t>
            </a:r>
          </a:p>
          <a:p>
            <a:pPr marL="0" indent="0">
              <a:buNone/>
            </a:pPr>
            <a:endParaRPr lang="en-US" sz="7600" dirty="0"/>
          </a:p>
          <a:p>
            <a:pPr marL="0" indent="0">
              <a:buNone/>
            </a:pPr>
            <a:r>
              <a:rPr lang="en-US" sz="6400" dirty="0">
                <a:solidFill>
                  <a:srgbClr val="4F788D"/>
                </a:solidFill>
              </a:rPr>
              <a:t>•</a:t>
            </a:r>
            <a:r>
              <a:rPr lang="en-US" sz="7600" dirty="0"/>
              <a:t> Our solutions are based on the SAP® Project System and SAP® EPPM</a:t>
            </a:r>
          </a:p>
          <a:p>
            <a:pPr marL="0" indent="0">
              <a:buNone/>
            </a:pPr>
            <a:endParaRPr lang="en-US" sz="7600" dirty="0"/>
          </a:p>
          <a:p>
            <a:pPr marL="0" indent="0">
              <a:buNone/>
            </a:pPr>
            <a:r>
              <a:rPr lang="en-US" sz="6400" dirty="0">
                <a:solidFill>
                  <a:srgbClr val="4F788D"/>
                </a:solidFill>
              </a:rPr>
              <a:t>•</a:t>
            </a:r>
            <a:r>
              <a:rPr lang="en-US" sz="7600" dirty="0"/>
              <a:t> Our focus is on Project Management, Product Development, </a:t>
            </a:r>
            <a:r>
              <a:rPr lang="en-US" sz="7600" dirty="0" err="1"/>
              <a:t>customised</a:t>
            </a:r>
            <a:r>
              <a:rPr lang="en-US" sz="7600" dirty="0"/>
              <a:t> production and resource management processes</a:t>
            </a:r>
          </a:p>
          <a:p>
            <a:pPr marL="0" indent="0">
              <a:buNone/>
            </a:pPr>
            <a:endParaRPr lang="en-US" sz="7600" dirty="0"/>
          </a:p>
          <a:p>
            <a:pPr marL="0" indent="0">
              <a:buNone/>
            </a:pPr>
            <a:r>
              <a:rPr lang="en-US" sz="6400" dirty="0">
                <a:solidFill>
                  <a:srgbClr val="4F788D"/>
                </a:solidFill>
              </a:rPr>
              <a:t>•</a:t>
            </a:r>
            <a:r>
              <a:rPr lang="en-US" sz="7600" dirty="0"/>
              <a:t> The aim of our solutions is to create efficient, cost-effective and therefore competitive business processes for our customers</a:t>
            </a:r>
          </a:p>
          <a:p>
            <a:pPr marL="0" indent="0">
              <a:buNone/>
            </a:pPr>
            <a:endParaRPr lang="en-US" sz="7600" dirty="0"/>
          </a:p>
          <a:p>
            <a:pPr marL="0" indent="0">
              <a:buNone/>
            </a:pPr>
            <a:r>
              <a:rPr lang="en-US" sz="6400" dirty="0">
                <a:solidFill>
                  <a:srgbClr val="4F788D"/>
                </a:solidFill>
              </a:rPr>
              <a:t>•</a:t>
            </a:r>
            <a:r>
              <a:rPr lang="en-US" sz="7600" dirty="0"/>
              <a:t> With the </a:t>
            </a:r>
            <a:r>
              <a:rPr lang="en-US" sz="7600" dirty="0" err="1"/>
              <a:t>Milliarum</a:t>
            </a:r>
            <a:r>
              <a:rPr lang="en-US" sz="7600" dirty="0"/>
              <a:t> Cockpit (MC) and its content packages, as well as the </a:t>
            </a:r>
            <a:r>
              <a:rPr lang="en-US" sz="7600" dirty="0" err="1"/>
              <a:t>Milliarum</a:t>
            </a:r>
            <a:r>
              <a:rPr lang="en-US" sz="7600" dirty="0"/>
              <a:t> Apps we have </a:t>
            </a:r>
            <a:r>
              <a:rPr lang="en-US" sz="7600" dirty="0" err="1"/>
              <a:t>standardised</a:t>
            </a:r>
            <a:r>
              <a:rPr lang="en-US" sz="7600" dirty="0"/>
              <a:t> software products that "close the gaps" in SAP's standard software for Project Management.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1F3033-9110-4E98-ABD3-0186BA4B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A527D66F-9CEA-4F9E-9DCC-D0A90581D2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9647194"/>
              </p:ext>
            </p:extLst>
          </p:nvPr>
        </p:nvGraphicFramePr>
        <p:xfrm>
          <a:off x="4887763" y="3066835"/>
          <a:ext cx="4415162" cy="2859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D006C7B-0C0A-4CC9-B998-DABA3D5176BF}"/>
              </a:ext>
            </a:extLst>
          </p:cNvPr>
          <p:cNvSpPr txBox="1">
            <a:spLocks/>
          </p:cNvSpPr>
          <p:nvPr/>
        </p:nvSpPr>
        <p:spPr>
          <a:xfrm>
            <a:off x="483178" y="3652143"/>
            <a:ext cx="5199165" cy="2175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9898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64688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F37DB1-3F21-4533-8EB1-47748A3B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42" y="195538"/>
            <a:ext cx="4475195" cy="420283"/>
          </a:xfrm>
        </p:spPr>
        <p:txBody>
          <a:bodyPr>
            <a:normAutofit fontScale="90000"/>
          </a:bodyPr>
          <a:lstStyle/>
          <a:p>
            <a:r>
              <a:rPr lang="de-DE" sz="2500" b="1" dirty="0" err="1"/>
              <a:t>Overview</a:t>
            </a:r>
            <a:r>
              <a:rPr lang="de-DE" sz="2500" b="1" dirty="0"/>
              <a:t> </a:t>
            </a:r>
            <a:r>
              <a:rPr lang="de-DE" sz="2500" b="1" dirty="0" err="1"/>
              <a:t>of</a:t>
            </a:r>
            <a:r>
              <a:rPr lang="de-DE" sz="2500" b="1" dirty="0"/>
              <a:t> </a:t>
            </a:r>
            <a:r>
              <a:rPr lang="de-DE" sz="2500" b="1" dirty="0" err="1"/>
              <a:t>Milliarum</a:t>
            </a:r>
            <a:r>
              <a:rPr lang="de-DE" sz="2500" b="1" dirty="0"/>
              <a:t> Apps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1B7ECC-4544-41F8-8160-601E2F64C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	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EBB5A5-FF7B-4198-8986-B645D34A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3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EF6A201-8642-C8A6-D90A-EC3DED128B29}"/>
              </a:ext>
            </a:extLst>
          </p:cNvPr>
          <p:cNvSpPr txBox="1"/>
          <p:nvPr/>
        </p:nvSpPr>
        <p:spPr>
          <a:xfrm>
            <a:off x="270588" y="1210533"/>
            <a:ext cx="846286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</a:t>
            </a:r>
            <a:r>
              <a:rPr lang="de-DE" sz="1900" dirty="0" err="1"/>
              <a:t>Standardised</a:t>
            </a:r>
            <a:r>
              <a:rPr lang="de-DE" sz="1900" dirty="0"/>
              <a:t> UI5 </a:t>
            </a:r>
            <a:r>
              <a:rPr lang="de-DE" sz="1900" dirty="0" err="1"/>
              <a:t>or</a:t>
            </a:r>
            <a:r>
              <a:rPr lang="de-DE" sz="1900" dirty="0"/>
              <a:t> Web </a:t>
            </a:r>
            <a:r>
              <a:rPr lang="de-DE" sz="1900" dirty="0" err="1"/>
              <a:t>Dynpro</a:t>
            </a:r>
            <a:r>
              <a:rPr lang="de-DE" sz="1900" dirty="0"/>
              <a:t> </a:t>
            </a:r>
            <a:r>
              <a:rPr lang="de-DE" sz="1900" dirty="0" err="1"/>
              <a:t>apps</a:t>
            </a:r>
            <a:r>
              <a:rPr lang="de-DE" sz="1900" dirty="0"/>
              <a:t> "</a:t>
            </a:r>
            <a:r>
              <a:rPr lang="de-DE" sz="1900" dirty="0" err="1"/>
              <a:t>for</a:t>
            </a:r>
            <a:r>
              <a:rPr lang="de-DE" sz="1900" dirty="0"/>
              <a:t> quick </a:t>
            </a:r>
            <a:r>
              <a:rPr lang="de-DE" sz="1900" dirty="0" err="1"/>
              <a:t>usage</a:t>
            </a:r>
            <a:r>
              <a:rPr lang="de-DE" sz="1900" dirty="0"/>
              <a:t>„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"Modern" and simple User Interface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Can </a:t>
            </a:r>
            <a:r>
              <a:rPr lang="de-DE" sz="1900" dirty="0" err="1"/>
              <a:t>be</a:t>
            </a:r>
            <a:r>
              <a:rPr lang="de-DE" sz="1900" dirty="0"/>
              <a:t> </a:t>
            </a:r>
            <a:r>
              <a:rPr lang="de-DE" sz="1900" dirty="0" err="1"/>
              <a:t>used</a:t>
            </a:r>
            <a:r>
              <a:rPr lang="de-DE" sz="1900" dirty="0"/>
              <a:t> </a:t>
            </a:r>
            <a:r>
              <a:rPr lang="de-DE" sz="1900" dirty="0" err="1"/>
              <a:t>immediately</a:t>
            </a:r>
            <a:r>
              <a:rPr lang="de-DE" sz="1900" dirty="0"/>
              <a:t> due </a:t>
            </a:r>
            <a:r>
              <a:rPr lang="de-DE" sz="1900" dirty="0" err="1"/>
              <a:t>to</a:t>
            </a:r>
            <a:r>
              <a:rPr lang="de-DE" sz="1900" dirty="0"/>
              <a:t> </a:t>
            </a:r>
            <a:r>
              <a:rPr lang="de-DE" sz="1900" dirty="0" err="1"/>
              <a:t>preconfigured</a:t>
            </a:r>
            <a:r>
              <a:rPr lang="de-DE" sz="1900" dirty="0"/>
              <a:t> </a:t>
            </a:r>
            <a:r>
              <a:rPr lang="de-DE" sz="1900" dirty="0" err="1"/>
              <a:t>scope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delivery</a:t>
            </a:r>
            <a:endParaRPr lang="de-DE" sz="1900" dirty="0"/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 </a:t>
            </a:r>
            <a:r>
              <a:rPr lang="de-DE" sz="1900" dirty="0"/>
              <a:t>Access via Fiori Launchpad/SAP Business Client/URL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Runs </a:t>
            </a:r>
            <a:r>
              <a:rPr lang="de-DE" sz="1900" dirty="0" err="1"/>
              <a:t>with</a:t>
            </a:r>
            <a:r>
              <a:rPr lang="de-DE" sz="1900" dirty="0"/>
              <a:t> PPM 6.1/ERP EHP8 and SAP_UI 7.54 </a:t>
            </a:r>
            <a:r>
              <a:rPr lang="de-DE" sz="1900" dirty="0" err="1"/>
              <a:t>or</a:t>
            </a:r>
            <a:r>
              <a:rPr lang="de-DE" sz="1900" dirty="0"/>
              <a:t> </a:t>
            </a:r>
            <a:r>
              <a:rPr lang="de-DE" sz="1900" dirty="0" err="1"/>
              <a:t>higher</a:t>
            </a:r>
            <a:r>
              <a:rPr lang="de-DE" sz="1900" dirty="0"/>
              <a:t> and </a:t>
            </a:r>
            <a:r>
              <a:rPr lang="de-DE" sz="1900" dirty="0" err="1"/>
              <a:t>for</a:t>
            </a:r>
            <a:r>
              <a:rPr lang="de-DE" sz="1900" dirty="0"/>
              <a:t> all S/4HANA </a:t>
            </a:r>
            <a:r>
              <a:rPr lang="de-DE" sz="1900" dirty="0" err="1"/>
              <a:t>releases</a:t>
            </a:r>
            <a:endParaRPr lang="de-DE" sz="1900" dirty="0"/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 </a:t>
            </a:r>
            <a:r>
              <a:rPr lang="de-DE" sz="1900" dirty="0" err="1"/>
              <a:t>Delivery</a:t>
            </a:r>
            <a:r>
              <a:rPr lang="de-DE" sz="1900" dirty="0"/>
              <a:t> </a:t>
            </a:r>
            <a:r>
              <a:rPr lang="de-DE" sz="1900" dirty="0" err="1"/>
              <a:t>as</a:t>
            </a:r>
            <a:r>
              <a:rPr lang="de-DE" sz="1900" dirty="0"/>
              <a:t> </a:t>
            </a:r>
            <a:r>
              <a:rPr lang="de-DE" sz="1900" dirty="0" err="1"/>
              <a:t>transport</a:t>
            </a:r>
            <a:endParaRPr lang="de-DE" sz="1900" dirty="0"/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 </a:t>
            </a:r>
            <a:r>
              <a:rPr lang="de-DE" sz="1900" dirty="0"/>
              <a:t>Language </a:t>
            </a:r>
            <a:r>
              <a:rPr lang="de-DE" sz="1900" dirty="0" err="1"/>
              <a:t>versions</a:t>
            </a:r>
            <a:r>
              <a:rPr lang="de-DE" sz="1900" dirty="0"/>
              <a:t>: German and English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Licence </a:t>
            </a:r>
            <a:r>
              <a:rPr lang="de-DE" sz="1900" dirty="0" err="1"/>
              <a:t>model</a:t>
            </a:r>
            <a:r>
              <a:rPr lang="de-DE" sz="1900" dirty="0"/>
              <a:t> </a:t>
            </a:r>
            <a:r>
              <a:rPr lang="de-DE" sz="1900" dirty="0" err="1"/>
              <a:t>with</a:t>
            </a:r>
            <a:r>
              <a:rPr lang="de-DE" sz="1900" dirty="0"/>
              <a:t> </a:t>
            </a:r>
            <a:r>
              <a:rPr lang="de-DE" sz="1900" dirty="0" err="1"/>
              <a:t>maintenance</a:t>
            </a:r>
            <a:r>
              <a:rPr lang="de-DE" sz="1900" dirty="0"/>
              <a:t>/support (17% </a:t>
            </a:r>
            <a:r>
              <a:rPr lang="de-DE" sz="1900" dirty="0" err="1"/>
              <a:t>annually</a:t>
            </a:r>
            <a:r>
              <a:rPr lang="de-DE" sz="1900" dirty="0"/>
              <a:t>)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</a:t>
            </a:r>
            <a:r>
              <a:rPr lang="de-DE" sz="1900" dirty="0" err="1"/>
              <a:t>Customised</a:t>
            </a:r>
            <a:r>
              <a:rPr lang="de-DE" sz="1900" dirty="0"/>
              <a:t> </a:t>
            </a:r>
            <a:r>
              <a:rPr lang="de-DE" sz="1900" dirty="0" err="1"/>
              <a:t>expansion</a:t>
            </a:r>
            <a:r>
              <a:rPr lang="de-DE" sz="1900" dirty="0"/>
              <a:t> </a:t>
            </a:r>
            <a:r>
              <a:rPr lang="de-DE" sz="1900" dirty="0" err="1"/>
              <a:t>options</a:t>
            </a:r>
            <a:endParaRPr lang="de-DE" sz="1900" dirty="0"/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Interface </a:t>
            </a:r>
            <a:r>
              <a:rPr lang="de-DE" sz="1900" dirty="0" err="1"/>
              <a:t>customisation</a:t>
            </a:r>
            <a:r>
              <a:rPr lang="de-DE" sz="1900" dirty="0"/>
              <a:t> </a:t>
            </a:r>
            <a:r>
              <a:rPr lang="de-DE" sz="1900" dirty="0" err="1"/>
              <a:t>as</a:t>
            </a:r>
            <a:r>
              <a:rPr lang="de-DE" sz="1900" dirty="0"/>
              <a:t> </a:t>
            </a:r>
            <a:r>
              <a:rPr lang="de-DE" sz="1900" dirty="0" err="1"/>
              <a:t>part</a:t>
            </a:r>
            <a:r>
              <a:rPr lang="de-DE" sz="1900" dirty="0"/>
              <a:t> </a:t>
            </a:r>
            <a:r>
              <a:rPr lang="de-DE" sz="1900" dirty="0" err="1"/>
              <a:t>of</a:t>
            </a:r>
            <a:r>
              <a:rPr lang="de-DE" sz="1900" dirty="0"/>
              <a:t> </a:t>
            </a:r>
            <a:r>
              <a:rPr lang="de-DE" sz="1900" dirty="0" err="1"/>
              <a:t>the</a:t>
            </a:r>
            <a:r>
              <a:rPr lang="de-DE" sz="1900" dirty="0"/>
              <a:t> SAP </a:t>
            </a:r>
            <a:r>
              <a:rPr lang="de-DE" sz="1900" dirty="0" err="1"/>
              <a:t>infrastructure</a:t>
            </a:r>
            <a:r>
              <a:rPr lang="de-DE" sz="1900" dirty="0"/>
              <a:t> (SAP UI5 </a:t>
            </a:r>
            <a:r>
              <a:rPr lang="de-DE" sz="1900" dirty="0" err="1"/>
              <a:t>flexibility</a:t>
            </a:r>
            <a:r>
              <a:rPr lang="de-DE" sz="1900" dirty="0"/>
              <a:t>, Web </a:t>
            </a:r>
            <a:r>
              <a:rPr lang="de-DE" sz="1900" dirty="0" err="1"/>
              <a:t>Dynpro</a:t>
            </a:r>
            <a:r>
              <a:rPr lang="de-DE" sz="1900" dirty="0"/>
              <a:t> </a:t>
            </a:r>
            <a:r>
              <a:rPr lang="de-DE" sz="1900" dirty="0" err="1"/>
              <a:t>configuration</a:t>
            </a:r>
            <a:r>
              <a:rPr lang="de-DE" sz="1900" dirty="0"/>
              <a:t>)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</a:t>
            </a:r>
            <a:r>
              <a:rPr lang="de-DE" sz="1900" dirty="0"/>
              <a:t> Marketing/Sales via </a:t>
            </a:r>
            <a:r>
              <a:rPr lang="de-DE" sz="1900" dirty="0" err="1"/>
              <a:t>Milliarum</a:t>
            </a:r>
            <a:r>
              <a:rPr lang="de-DE" sz="1900" dirty="0"/>
              <a:t> </a:t>
            </a:r>
            <a:r>
              <a:rPr lang="de-DE" sz="1900" dirty="0" err="1"/>
              <a:t>website</a:t>
            </a:r>
            <a:r>
              <a:rPr lang="de-DE" sz="1900" dirty="0"/>
              <a:t> (Apps </a:t>
            </a:r>
            <a:r>
              <a:rPr lang="de-DE" sz="1900" dirty="0" err="1"/>
              <a:t>area</a:t>
            </a:r>
            <a:r>
              <a:rPr lang="de-DE" sz="1900" dirty="0"/>
              <a:t>)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4F788D"/>
                </a:solidFill>
              </a:rPr>
              <a:t>• </a:t>
            </a:r>
            <a:r>
              <a:rPr lang="de-DE" sz="1900" dirty="0"/>
              <a:t>Ticket </a:t>
            </a:r>
            <a:r>
              <a:rPr lang="de-DE" sz="1900" dirty="0" err="1"/>
              <a:t>system</a:t>
            </a:r>
            <a:r>
              <a:rPr lang="de-DE" sz="1900" dirty="0"/>
              <a:t> </a:t>
            </a:r>
            <a:r>
              <a:rPr lang="de-DE" sz="1900" dirty="0" err="1"/>
              <a:t>for</a:t>
            </a:r>
            <a:r>
              <a:rPr lang="de-DE" sz="1900" dirty="0"/>
              <a:t> </a:t>
            </a:r>
            <a:r>
              <a:rPr lang="de-DE" sz="1900" dirty="0" err="1"/>
              <a:t>customer</a:t>
            </a:r>
            <a:r>
              <a:rPr lang="de-DE" sz="1900" dirty="0"/>
              <a:t> </a:t>
            </a:r>
            <a:r>
              <a:rPr lang="de-DE" sz="1900" dirty="0" err="1"/>
              <a:t>reports</a:t>
            </a:r>
            <a:r>
              <a:rPr lang="de-DE" sz="1900" dirty="0"/>
              <a:t> via </a:t>
            </a:r>
            <a:r>
              <a:rPr lang="de-DE" sz="1900" dirty="0" err="1"/>
              <a:t>Mantis</a:t>
            </a:r>
            <a:endParaRPr lang="de-DE" sz="19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481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8DD83-14EB-4790-921E-ED6C7721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36524"/>
            <a:ext cx="6826509" cy="606895"/>
          </a:xfrm>
        </p:spPr>
        <p:txBody>
          <a:bodyPr>
            <a:normAutofit/>
          </a:bodyPr>
          <a:lstStyle/>
          <a:p>
            <a:r>
              <a:rPr lang="de-DE" sz="2500" b="1" dirty="0" err="1"/>
              <a:t>Milliarum</a:t>
            </a:r>
            <a:r>
              <a:rPr lang="de-DE" sz="2500" b="1" dirty="0"/>
              <a:t> </a:t>
            </a:r>
            <a:r>
              <a:rPr lang="de-DE" sz="2500" b="1" dirty="0" err="1"/>
              <a:t>WebDynpro</a:t>
            </a:r>
            <a:r>
              <a:rPr lang="de-DE" sz="2500" b="1" dirty="0"/>
              <a:t> Apps: General </a:t>
            </a:r>
            <a:r>
              <a:rPr lang="de-DE" sz="2500" b="1" dirty="0" err="1"/>
              <a:t>conditions</a:t>
            </a:r>
            <a:endParaRPr lang="de-DE" sz="25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EDA300-60CB-4AEF-AEAC-3E7584CE8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374628"/>
            <a:ext cx="7886700" cy="4613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de-DE" sz="1800" dirty="0" err="1"/>
              <a:t>Delivery</a:t>
            </a:r>
            <a:r>
              <a:rPr lang="de-DE" sz="1800" dirty="0"/>
              <a:t> via </a:t>
            </a:r>
            <a:r>
              <a:rPr lang="de-DE" sz="1800" dirty="0" err="1"/>
              <a:t>transport</a:t>
            </a:r>
            <a:r>
              <a:rPr lang="de-DE" sz="1800" dirty="0"/>
              <a:t> </a:t>
            </a:r>
            <a:r>
              <a:rPr lang="de-DE" sz="1800" dirty="0" err="1"/>
              <a:t>requests</a:t>
            </a:r>
            <a:r>
              <a:rPr lang="de-DE" sz="1800" dirty="0"/>
              <a:t> (</a:t>
            </a:r>
            <a:r>
              <a:rPr lang="de-DE" sz="1800" dirty="0" err="1"/>
              <a:t>development</a:t>
            </a:r>
            <a:r>
              <a:rPr lang="de-DE" sz="1800" dirty="0"/>
              <a:t>/</a:t>
            </a:r>
            <a:r>
              <a:rPr lang="de-DE" sz="1800" dirty="0" err="1"/>
              <a:t>customising</a:t>
            </a:r>
            <a:r>
              <a:rPr lang="de-DE" sz="1800" dirty="0"/>
              <a:t>) </a:t>
            </a:r>
            <a:r>
              <a:rPr lang="de-DE" sz="1800" dirty="0" err="1"/>
              <a:t>based</a:t>
            </a:r>
            <a:r>
              <a:rPr lang="de-DE" sz="1800" dirty="0"/>
              <a:t> on separate Scenarios/</a:t>
            </a:r>
            <a:r>
              <a:rPr lang="de-DE" sz="1800" dirty="0" err="1"/>
              <a:t>Roles</a:t>
            </a:r>
            <a:r>
              <a:rPr lang="de-DE" sz="1800" dirty="0"/>
              <a:t> in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Milliarum</a:t>
            </a:r>
            <a:r>
              <a:rPr lang="de-DE" sz="1800" dirty="0"/>
              <a:t> Cockpit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de-DE" sz="1800" dirty="0"/>
              <a:t>Single </a:t>
            </a:r>
            <a:r>
              <a:rPr lang="de-DE" sz="1800" dirty="0" err="1"/>
              <a:t>call</a:t>
            </a:r>
            <a:r>
              <a:rPr lang="de-DE" sz="1800" dirty="0"/>
              <a:t> </a:t>
            </a:r>
            <a:r>
              <a:rPr lang="de-DE" sz="1800" dirty="0" err="1"/>
              <a:t>as</a:t>
            </a:r>
            <a:r>
              <a:rPr lang="de-DE" sz="1800" dirty="0"/>
              <a:t> "</a:t>
            </a:r>
            <a:r>
              <a:rPr lang="de-DE" sz="1800" dirty="0" err="1"/>
              <a:t>SingleService</a:t>
            </a:r>
            <a:r>
              <a:rPr lang="de-DE" sz="1800" dirty="0"/>
              <a:t>"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entering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project</a:t>
            </a:r>
            <a:r>
              <a:rPr lang="de-DE" sz="1800" dirty="0"/>
              <a:t> </a:t>
            </a:r>
            <a:r>
              <a:rPr lang="de-DE" sz="1800" dirty="0" err="1"/>
              <a:t>number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de-DE" sz="1800" dirty="0" err="1"/>
              <a:t>Instructions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embedding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App in </a:t>
            </a:r>
            <a:r>
              <a:rPr lang="de-DE" sz="1800" dirty="0" err="1"/>
              <a:t>the</a:t>
            </a:r>
            <a:r>
              <a:rPr lang="de-DE" sz="1800" dirty="0"/>
              <a:t> PPM </a:t>
            </a:r>
            <a:r>
              <a:rPr lang="de-DE" sz="1800" dirty="0" err="1"/>
              <a:t>project</a:t>
            </a:r>
            <a:r>
              <a:rPr lang="de-DE" sz="1800" dirty="0"/>
              <a:t> </a:t>
            </a:r>
            <a:r>
              <a:rPr lang="de-DE" sz="1800" dirty="0" err="1"/>
              <a:t>dashboard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de-DE" sz="1800" dirty="0" err="1"/>
              <a:t>Customising</a:t>
            </a:r>
            <a:r>
              <a:rPr lang="de-DE" sz="1800" dirty="0"/>
              <a:t> </a:t>
            </a:r>
            <a:r>
              <a:rPr lang="de-DE" sz="1800" dirty="0" err="1"/>
              <a:t>environment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defining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app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de-DE" sz="1800" dirty="0" err="1"/>
              <a:t>Prerequisite</a:t>
            </a:r>
            <a:r>
              <a:rPr lang="de-DE" sz="1800" dirty="0"/>
              <a:t>: at least PPM 6.1 </a:t>
            </a:r>
            <a:r>
              <a:rPr lang="de-DE" sz="1800" dirty="0" err="1"/>
              <a:t>or</a:t>
            </a:r>
            <a:r>
              <a:rPr lang="de-DE" sz="1800" dirty="0"/>
              <a:t> S/4HANA EPPM 1.0 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>
                <a:solidFill>
                  <a:srgbClr val="4F788D"/>
                </a:solidFill>
              </a:rPr>
              <a:t>• </a:t>
            </a:r>
            <a:r>
              <a:rPr lang="de-DE" sz="1800" dirty="0"/>
              <a:t>Licensing via User </a:t>
            </a:r>
            <a:r>
              <a:rPr lang="de-DE" sz="1800" dirty="0" err="1"/>
              <a:t>with</a:t>
            </a:r>
            <a:r>
              <a:rPr lang="de-DE" sz="1800" dirty="0"/>
              <a:t> a </a:t>
            </a:r>
            <a:r>
              <a:rPr lang="de-DE" sz="1800" dirty="0" err="1"/>
              <a:t>maintenance</a:t>
            </a:r>
            <a:r>
              <a:rPr lang="de-DE" sz="1800" dirty="0"/>
              <a:t> </a:t>
            </a:r>
            <a:r>
              <a:rPr lang="de-DE" sz="1800" dirty="0" err="1"/>
              <a:t>contract</a:t>
            </a:r>
            <a:endParaRPr lang="de-DE" sz="18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BC631E-220D-4362-8B3B-448649A3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70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AAC39-0140-057C-FB21-6803B5C7D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22" y="0"/>
            <a:ext cx="8363728" cy="886813"/>
          </a:xfrm>
        </p:spPr>
        <p:txBody>
          <a:bodyPr>
            <a:normAutofit/>
          </a:bodyPr>
          <a:lstStyle/>
          <a:p>
            <a:r>
              <a:rPr lang="en-US" sz="2500" b="1" dirty="0"/>
              <a:t>App for PPM Projects - Task processing (Roles and Resources)</a:t>
            </a:r>
            <a:endParaRPr lang="de-DE" sz="25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D4FD75-FFE9-4C3D-4E5E-31F32B9A5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9273"/>
            <a:ext cx="7886700" cy="4613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 err="1"/>
              <a:t>Functional</a:t>
            </a:r>
            <a:r>
              <a:rPr lang="de-DE" sz="1800" b="1" dirty="0"/>
              <a:t> </a:t>
            </a:r>
            <a:r>
              <a:rPr lang="de-DE" sz="1800" b="1" dirty="0" err="1"/>
              <a:t>scope</a:t>
            </a:r>
            <a:endParaRPr lang="de-DE" sz="1800" b="1" dirty="0"/>
          </a:p>
          <a:p>
            <a:pPr marL="0" indent="0">
              <a:buNone/>
            </a:pPr>
            <a:r>
              <a:rPr lang="de-DE" sz="12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Calling up projects in edit mode</a:t>
            </a:r>
          </a:p>
          <a:p>
            <a:pPr marL="0" indent="0">
              <a:buNone/>
            </a:pPr>
            <a:r>
              <a:rPr lang="de-DE" sz="1200" dirty="0">
                <a:solidFill>
                  <a:srgbClr val="4F788D"/>
                </a:solidFill>
              </a:rPr>
              <a:t>•</a:t>
            </a:r>
            <a:r>
              <a:rPr lang="de-DE" sz="1600" dirty="0">
                <a:solidFill>
                  <a:srgbClr val="4F788D"/>
                </a:solidFill>
              </a:rPr>
              <a:t> </a:t>
            </a:r>
            <a:r>
              <a:rPr lang="en-US" sz="1600" dirty="0"/>
              <a:t>Tabular editing of role and resource assignments to tasks</a:t>
            </a:r>
          </a:p>
          <a:p>
            <a:pPr marL="0" indent="0">
              <a:buNone/>
            </a:pPr>
            <a:r>
              <a:rPr lang="de-DE" sz="12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Quick entry to role and resource assignments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de-DE" sz="1800" b="1" dirty="0" err="1"/>
              <a:t>Requirements</a:t>
            </a:r>
            <a:endParaRPr lang="de-DE" sz="1800" b="1" dirty="0"/>
          </a:p>
          <a:p>
            <a:pPr marL="0" indent="0">
              <a:buNone/>
            </a:pPr>
            <a:r>
              <a:rPr lang="de-DE" sz="1200" dirty="0">
                <a:solidFill>
                  <a:srgbClr val="4F788D"/>
                </a:solidFill>
              </a:rPr>
              <a:t>• </a:t>
            </a:r>
            <a:r>
              <a:rPr lang="de-DE" sz="1600" dirty="0"/>
              <a:t>Tasks </a:t>
            </a:r>
            <a:r>
              <a:rPr lang="de-DE" sz="1600" dirty="0" err="1"/>
              <a:t>below</a:t>
            </a:r>
            <a:r>
              <a:rPr lang="de-DE" sz="1600" dirty="0"/>
              <a:t> </a:t>
            </a:r>
            <a:r>
              <a:rPr lang="de-DE" sz="1600" dirty="0" err="1"/>
              <a:t>phases</a:t>
            </a:r>
            <a:endParaRPr lang="de-DE" sz="1600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r>
              <a:rPr lang="de-DE" sz="1800" b="1" dirty="0"/>
              <a:t>Benefits</a:t>
            </a:r>
          </a:p>
          <a:p>
            <a:pPr marL="0" indent="0">
              <a:buNone/>
            </a:pPr>
            <a:r>
              <a:rPr lang="de-DE" sz="1200" dirty="0">
                <a:solidFill>
                  <a:srgbClr val="4F788D"/>
                </a:solidFill>
              </a:rPr>
              <a:t>•</a:t>
            </a:r>
            <a:r>
              <a:rPr lang="de-DE" sz="1600" dirty="0">
                <a:solidFill>
                  <a:srgbClr val="4F788D"/>
                </a:solidFill>
              </a:rPr>
              <a:t> </a:t>
            </a:r>
            <a:r>
              <a:rPr lang="en-US" sz="1600" dirty="0"/>
              <a:t>Significantly faster processing than in the SAP Standard, especially for the input of role and resource assignment</a:t>
            </a:r>
            <a:endParaRPr lang="de-DE" sz="16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39E491-57B2-1D04-4359-D2EB1C0C5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0587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8DE2C-98A0-DB97-18B0-27B57A45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28" y="92901"/>
            <a:ext cx="5314950" cy="560242"/>
          </a:xfrm>
        </p:spPr>
        <p:txBody>
          <a:bodyPr>
            <a:normAutofit/>
          </a:bodyPr>
          <a:lstStyle/>
          <a:p>
            <a:r>
              <a:rPr lang="en-US" sz="2500" b="1" dirty="0"/>
              <a:t>App Task processing I: Role allocation</a:t>
            </a:r>
            <a:endParaRPr lang="de-DE" sz="2500" b="1" dirty="0"/>
          </a:p>
        </p:txBody>
      </p:sp>
      <p:pic>
        <p:nvPicPr>
          <p:cNvPr id="6" name="Inhaltsplatzhalter 5" descr="Ein Bild, das Text, Screenshot, Reihe, Schrift enthält.&#10;&#10;Automatisch generierte Beschreibung">
            <a:extLst>
              <a:ext uri="{FF2B5EF4-FFF2-40B4-BE49-F238E27FC236}">
                <a16:creationId xmlns:a16="http://schemas.microsoft.com/office/drawing/2014/main" id="{314DEDA2-CCF4-8556-9386-C5B5685DB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8" y="1380932"/>
            <a:ext cx="9009871" cy="3112191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A63DED-C49A-9BC6-8794-A87EE835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6</a:t>
            </a:fld>
            <a:endParaRPr lang="de-DE"/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AD79AF86-D174-1E56-CBBF-B9ECF141B988}"/>
              </a:ext>
            </a:extLst>
          </p:cNvPr>
          <p:cNvSpPr/>
          <p:nvPr/>
        </p:nvSpPr>
        <p:spPr>
          <a:xfrm>
            <a:off x="289249" y="3718248"/>
            <a:ext cx="1408923" cy="1310951"/>
          </a:xfrm>
          <a:prstGeom prst="wedgeRectCallout">
            <a:avLst>
              <a:gd name="adj1" fmla="val 10955"/>
              <a:gd name="adj2" fmla="val -7130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1. Overview screen of tasks, roles and resource allocations in the Project</a:t>
            </a:r>
            <a:endParaRPr lang="de-DE" sz="1200" dirty="0"/>
          </a:p>
        </p:txBody>
      </p:sp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id="{F49B6781-69E1-C179-DD5F-19DF3558B27D}"/>
              </a:ext>
            </a:extLst>
          </p:cNvPr>
          <p:cNvSpPr/>
          <p:nvPr/>
        </p:nvSpPr>
        <p:spPr>
          <a:xfrm>
            <a:off x="2981130" y="4082142"/>
            <a:ext cx="1035698" cy="1358039"/>
          </a:xfrm>
          <a:prstGeom prst="wedgeRectCallout">
            <a:avLst>
              <a:gd name="adj1" fmla="val 29617"/>
              <a:gd name="adj2" fmla="val -8041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2. Status</a:t>
            </a:r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5F3662BA-C702-12AE-12CE-A661E87A95D6}"/>
              </a:ext>
            </a:extLst>
          </p:cNvPr>
          <p:cNvSpPr/>
          <p:nvPr/>
        </p:nvSpPr>
        <p:spPr>
          <a:xfrm>
            <a:off x="7277878" y="1380932"/>
            <a:ext cx="1623526" cy="1054358"/>
          </a:xfrm>
          <a:prstGeom prst="wedgeRectCallout">
            <a:avLst>
              <a:gd name="adj1" fmla="val 7981"/>
              <a:gd name="adj2" fmla="val 8816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3. Actions: </a:t>
            </a:r>
            <a:r>
              <a:rPr lang="en-US" sz="1400" dirty="0" err="1"/>
              <a:t>Assign,Delete,Edit</a:t>
            </a:r>
            <a:r>
              <a:rPr lang="en-US" sz="1400" dirty="0"/>
              <a:t> role/Assign Staffing</a:t>
            </a:r>
            <a:endParaRPr lang="de-DE" sz="1400" dirty="0"/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3E73FE07-17C8-740A-FB67-A3FB5267217D}"/>
              </a:ext>
            </a:extLst>
          </p:cNvPr>
          <p:cNvSpPr/>
          <p:nvPr/>
        </p:nvSpPr>
        <p:spPr>
          <a:xfrm>
            <a:off x="3116424" y="1194318"/>
            <a:ext cx="2090058" cy="560242"/>
          </a:xfrm>
          <a:prstGeom prst="wedgeRectCallout">
            <a:avLst>
              <a:gd name="adj1" fmla="val -80654"/>
              <a:gd name="adj2" fmla="val 1753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4. Call up Task-Role </a:t>
            </a:r>
            <a:r>
              <a:rPr lang="en-US" sz="1400" dirty="0" err="1"/>
              <a:t>Assigments</a:t>
            </a:r>
            <a:endParaRPr lang="de-DE" sz="1400" dirty="0"/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10AC8CC1-857A-FB47-6B28-A4C1BFE5EFDD}"/>
              </a:ext>
            </a:extLst>
          </p:cNvPr>
          <p:cNvSpPr/>
          <p:nvPr/>
        </p:nvSpPr>
        <p:spPr>
          <a:xfrm>
            <a:off x="4889241" y="2090057"/>
            <a:ext cx="1408922" cy="560242"/>
          </a:xfrm>
          <a:prstGeom prst="wedgeRectCallout">
            <a:avLst>
              <a:gd name="adj1" fmla="val -109575"/>
              <a:gd name="adj2" fmla="val 5417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5. Filter</a:t>
            </a:r>
          </a:p>
        </p:txBody>
      </p:sp>
    </p:spTree>
    <p:extLst>
      <p:ext uri="{BB962C8B-B14F-4D97-AF65-F5344CB8AC3E}">
        <p14:creationId xmlns:p14="http://schemas.microsoft.com/office/powerpoint/2010/main" val="683549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6D987-CC56-B9D7-DDD5-82E63E20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5" y="110220"/>
            <a:ext cx="8720623" cy="653548"/>
          </a:xfrm>
        </p:spPr>
        <p:txBody>
          <a:bodyPr>
            <a:normAutofit/>
          </a:bodyPr>
          <a:lstStyle/>
          <a:p>
            <a:r>
              <a:rPr lang="en-US" sz="2500" b="1" dirty="0"/>
              <a:t>App Task processing II: Maintenance Tasks Role assignment</a:t>
            </a:r>
            <a:endParaRPr lang="de-DE" sz="2500" b="1" dirty="0"/>
          </a:p>
        </p:txBody>
      </p:sp>
      <p:pic>
        <p:nvPicPr>
          <p:cNvPr id="6" name="Inhaltsplatzhalter 5" descr="Ein Bild, das Screenshot, Text, Reihe, Diagramm enthält.&#10;&#10;Automatisch generierte Beschreibung">
            <a:extLst>
              <a:ext uri="{FF2B5EF4-FFF2-40B4-BE49-F238E27FC236}">
                <a16:creationId xmlns:a16="http://schemas.microsoft.com/office/drawing/2014/main" id="{81E4170D-33B7-64E5-CDAC-BFFC0509C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1587300"/>
            <a:ext cx="8098971" cy="3855387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82E8AA-ACB3-69BD-FF4D-E0E8DD657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7</a:t>
            </a:fld>
            <a:endParaRPr lang="de-DE"/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27C7D4BF-0FC8-3170-E9C1-F0079F5938A5}"/>
              </a:ext>
            </a:extLst>
          </p:cNvPr>
          <p:cNvSpPr/>
          <p:nvPr/>
        </p:nvSpPr>
        <p:spPr>
          <a:xfrm>
            <a:off x="298581" y="3769566"/>
            <a:ext cx="1772815" cy="1194319"/>
          </a:xfrm>
          <a:prstGeom prst="wedgeRectCallout">
            <a:avLst>
              <a:gd name="adj1" fmla="val -4924"/>
              <a:gd name="adj2" fmla="val -7968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  <a:p>
            <a:pPr algn="ctr"/>
            <a:r>
              <a:rPr lang="en-US" sz="1400" dirty="0"/>
              <a:t>1. Overview screen of tasks, roles and resource allocations in the Project</a:t>
            </a:r>
            <a:endParaRPr lang="de-DE" sz="1400" dirty="0"/>
          </a:p>
          <a:p>
            <a:pPr algn="ctr"/>
            <a:endParaRPr lang="de-DE" dirty="0"/>
          </a:p>
        </p:txBody>
      </p:sp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id="{9E93B34D-77A5-6C57-A985-DC12C7C8EBF5}"/>
              </a:ext>
            </a:extLst>
          </p:cNvPr>
          <p:cNvSpPr/>
          <p:nvPr/>
        </p:nvSpPr>
        <p:spPr>
          <a:xfrm>
            <a:off x="3750907" y="3769566"/>
            <a:ext cx="1772815" cy="970385"/>
          </a:xfrm>
          <a:prstGeom prst="wedgeRectCallout">
            <a:avLst>
              <a:gd name="adj1" fmla="val -11929"/>
              <a:gd name="adj2" fmla="val -9038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2. </a:t>
            </a:r>
            <a:r>
              <a:rPr lang="de-DE" sz="1400" dirty="0" err="1"/>
              <a:t>Role</a:t>
            </a:r>
            <a:r>
              <a:rPr lang="de-DE" sz="1400" dirty="0"/>
              <a:t> 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dirty="0" err="1"/>
              <a:t>Resource</a:t>
            </a:r>
            <a:endParaRPr lang="de-DE" sz="1400" dirty="0"/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1CA6F37B-F0DB-C255-6DE6-8EA7857A0E07}"/>
              </a:ext>
            </a:extLst>
          </p:cNvPr>
          <p:cNvSpPr/>
          <p:nvPr/>
        </p:nvSpPr>
        <p:spPr>
          <a:xfrm>
            <a:off x="6648644" y="3769565"/>
            <a:ext cx="1676011" cy="970385"/>
          </a:xfrm>
          <a:prstGeom prst="wedgeRectCallout">
            <a:avLst>
              <a:gd name="adj1" fmla="val -6358"/>
              <a:gd name="adj2" fmla="val -8942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3. Actions: </a:t>
            </a:r>
            <a:r>
              <a:rPr lang="de-DE" sz="1400" dirty="0" err="1"/>
              <a:t>assign</a:t>
            </a:r>
            <a:r>
              <a:rPr lang="de-DE" sz="1400" dirty="0"/>
              <a:t> </a:t>
            </a:r>
            <a:r>
              <a:rPr lang="de-DE" sz="1400" dirty="0" err="1"/>
              <a:t>Resource</a:t>
            </a:r>
            <a:r>
              <a:rPr lang="de-DE" sz="1400" dirty="0"/>
              <a:t> 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dirty="0" err="1"/>
              <a:t>delete</a:t>
            </a:r>
            <a:r>
              <a:rPr lang="de-DE" sz="1400" dirty="0"/>
              <a:t> </a:t>
            </a:r>
            <a:r>
              <a:rPr lang="de-DE" sz="1400" dirty="0" err="1"/>
              <a:t>allocation</a:t>
            </a:r>
            <a:endParaRPr lang="de-DE" sz="1400" dirty="0"/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8415F81C-811E-98E4-0E0C-CF4811BC52E7}"/>
              </a:ext>
            </a:extLst>
          </p:cNvPr>
          <p:cNvSpPr/>
          <p:nvPr/>
        </p:nvSpPr>
        <p:spPr>
          <a:xfrm>
            <a:off x="4977298" y="1659504"/>
            <a:ext cx="1092848" cy="503854"/>
          </a:xfrm>
          <a:prstGeom prst="wedgeRectCallout">
            <a:avLst>
              <a:gd name="adj1" fmla="val -62669"/>
              <a:gd name="adj2" fmla="val 11064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4. Filter</a:t>
            </a:r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68309407-80B4-0B1E-87E4-0E38F69D5709}"/>
              </a:ext>
            </a:extLst>
          </p:cNvPr>
          <p:cNvSpPr/>
          <p:nvPr/>
        </p:nvSpPr>
        <p:spPr>
          <a:xfrm>
            <a:off x="1851543" y="993685"/>
            <a:ext cx="1358187" cy="653548"/>
          </a:xfrm>
          <a:prstGeom prst="wedgeRectCallout">
            <a:avLst>
              <a:gd name="adj1" fmla="val -121154"/>
              <a:gd name="adj2" fmla="val 9699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5. Back / Next</a:t>
            </a:r>
          </a:p>
        </p:txBody>
      </p:sp>
    </p:spTree>
    <p:extLst>
      <p:ext uri="{BB962C8B-B14F-4D97-AF65-F5344CB8AC3E}">
        <p14:creationId xmlns:p14="http://schemas.microsoft.com/office/powerpoint/2010/main" val="107459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56612A-5019-9F1A-9343-0FF24BCB9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180839"/>
            <a:ext cx="8384721" cy="588234"/>
          </a:xfrm>
        </p:spPr>
        <p:txBody>
          <a:bodyPr>
            <a:normAutofit/>
          </a:bodyPr>
          <a:lstStyle/>
          <a:p>
            <a:r>
              <a:rPr lang="en-US" sz="2500" b="1" dirty="0"/>
              <a:t>App Task processing III: Maintenance of Task-Role assignment</a:t>
            </a:r>
            <a:endParaRPr lang="de-DE" sz="2500" b="1" dirty="0"/>
          </a:p>
        </p:txBody>
      </p:sp>
      <p:pic>
        <p:nvPicPr>
          <p:cNvPr id="6" name="Inhaltsplatzhalter 5" descr="Ein Bild, das Text, Screenshot, Zahl, Reihe enthält.&#10;&#10;Automatisch generierte Beschreibung">
            <a:extLst>
              <a:ext uri="{FF2B5EF4-FFF2-40B4-BE49-F238E27FC236}">
                <a16:creationId xmlns:a16="http://schemas.microsoft.com/office/drawing/2014/main" id="{67770900-DD38-F751-0796-5EB87EABE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90126"/>
            <a:ext cx="7886700" cy="3873154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AD7744-F338-90AE-7071-B0A8955A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8</a:t>
            </a:fld>
            <a:endParaRPr lang="de-DE"/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0E634ABF-5FCD-9A24-D01B-54C67970DDF1}"/>
              </a:ext>
            </a:extLst>
          </p:cNvPr>
          <p:cNvSpPr/>
          <p:nvPr/>
        </p:nvSpPr>
        <p:spPr>
          <a:xfrm>
            <a:off x="811763" y="3592286"/>
            <a:ext cx="1306286" cy="1250302"/>
          </a:xfrm>
          <a:prstGeom prst="wedgeRectCallout">
            <a:avLst>
              <a:gd name="adj1" fmla="val -6547"/>
              <a:gd name="adj2" fmla="val -9645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1. Overview screen of tasks, roles and resource allocations in the Project</a:t>
            </a:r>
            <a:endParaRPr lang="de-DE" sz="1400" dirty="0"/>
          </a:p>
        </p:txBody>
      </p:sp>
      <p:sp>
        <p:nvSpPr>
          <p:cNvPr id="8" name="Sprechblase: rechteckig 7">
            <a:extLst>
              <a:ext uri="{FF2B5EF4-FFF2-40B4-BE49-F238E27FC236}">
                <a16:creationId xmlns:a16="http://schemas.microsoft.com/office/drawing/2014/main" id="{92927F94-836F-FE30-1546-5064D2C4ED5B}"/>
              </a:ext>
            </a:extLst>
          </p:cNvPr>
          <p:cNvSpPr/>
          <p:nvPr/>
        </p:nvSpPr>
        <p:spPr>
          <a:xfrm>
            <a:off x="2995126" y="3592286"/>
            <a:ext cx="1576873" cy="1129004"/>
          </a:xfrm>
          <a:prstGeom prst="wedgeRectCallout">
            <a:avLst>
              <a:gd name="adj1" fmla="val -19058"/>
              <a:gd name="adj2" fmla="val -8378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2. </a:t>
            </a:r>
            <a:r>
              <a:rPr lang="de-DE" dirty="0" err="1"/>
              <a:t>Role</a:t>
            </a:r>
            <a:r>
              <a:rPr lang="de-DE" dirty="0"/>
              <a:t> and </a:t>
            </a:r>
            <a:r>
              <a:rPr lang="de-DE" dirty="0" err="1"/>
              <a:t>Resource</a:t>
            </a:r>
            <a:endParaRPr lang="de-DE" dirty="0"/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2C1B27C9-CFE5-DC4B-8F73-DFFA642E121F}"/>
              </a:ext>
            </a:extLst>
          </p:cNvPr>
          <p:cNvSpPr/>
          <p:nvPr/>
        </p:nvSpPr>
        <p:spPr>
          <a:xfrm>
            <a:off x="5125421" y="3750906"/>
            <a:ext cx="1853877" cy="765110"/>
          </a:xfrm>
          <a:prstGeom prst="wedgeRectCallout">
            <a:avLst>
              <a:gd name="adj1" fmla="val -31359"/>
              <a:gd name="adj2" fmla="val -14936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3. Input-</a:t>
            </a:r>
            <a:r>
              <a:rPr lang="de-DE" sz="1600" dirty="0" err="1"/>
              <a:t>ready</a:t>
            </a:r>
            <a:r>
              <a:rPr lang="de-DE" sz="1600" dirty="0"/>
              <a:t> </a:t>
            </a:r>
            <a:r>
              <a:rPr lang="de-DE" sz="1600" dirty="0" err="1"/>
              <a:t>assignment</a:t>
            </a:r>
            <a:r>
              <a:rPr lang="de-DE" sz="1600" dirty="0"/>
              <a:t> </a:t>
            </a:r>
            <a:r>
              <a:rPr lang="de-DE" sz="1600" dirty="0" err="1"/>
              <a:t>fields</a:t>
            </a:r>
            <a:endParaRPr lang="de-DE" sz="1600" dirty="0"/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B9DB8DDD-0144-573C-4E2C-F8E48381AC1A}"/>
              </a:ext>
            </a:extLst>
          </p:cNvPr>
          <p:cNvSpPr/>
          <p:nvPr/>
        </p:nvSpPr>
        <p:spPr>
          <a:xfrm>
            <a:off x="1754155" y="1390126"/>
            <a:ext cx="1427584" cy="662609"/>
          </a:xfrm>
          <a:prstGeom prst="wedgeRectCallout">
            <a:avLst>
              <a:gd name="adj1" fmla="val -80310"/>
              <a:gd name="adj2" fmla="val 1884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4. </a:t>
            </a:r>
            <a:r>
              <a:rPr lang="de-DE" sz="1600" i="1" dirty="0"/>
              <a:t>Back / Next</a:t>
            </a:r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A11525E5-35A2-4E4E-63CB-E60FE20A563F}"/>
              </a:ext>
            </a:extLst>
          </p:cNvPr>
          <p:cNvSpPr/>
          <p:nvPr/>
        </p:nvSpPr>
        <p:spPr>
          <a:xfrm>
            <a:off x="5598367" y="1721430"/>
            <a:ext cx="1240972" cy="527248"/>
          </a:xfrm>
          <a:prstGeom prst="wedgeRectCallout">
            <a:avLst>
              <a:gd name="adj1" fmla="val -144141"/>
              <a:gd name="adj2" fmla="val 6427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5. Filter</a:t>
            </a:r>
          </a:p>
        </p:txBody>
      </p:sp>
    </p:spTree>
    <p:extLst>
      <p:ext uri="{BB962C8B-B14F-4D97-AF65-F5344CB8AC3E}">
        <p14:creationId xmlns:p14="http://schemas.microsoft.com/office/powerpoint/2010/main" val="417370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720A25-8788-662B-AAF8-821CC3161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73" y="250179"/>
            <a:ext cx="6667889" cy="513589"/>
          </a:xfrm>
        </p:spPr>
        <p:txBody>
          <a:bodyPr>
            <a:normAutofit/>
          </a:bodyPr>
          <a:lstStyle/>
          <a:p>
            <a:r>
              <a:rPr lang="en-US" sz="2500" b="1" dirty="0" err="1"/>
              <a:t>Milliarum</a:t>
            </a:r>
            <a:r>
              <a:rPr lang="en-US" sz="2500" b="1" dirty="0"/>
              <a:t> Apps: Website and sales process</a:t>
            </a:r>
            <a:endParaRPr lang="de-DE" sz="25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E70F52-9040-2F1D-4AF7-C3DC3E6D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73" y="1020065"/>
            <a:ext cx="7886700" cy="46134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600" b="1" dirty="0"/>
              <a:t>Website</a:t>
            </a:r>
          </a:p>
          <a:p>
            <a:pPr marL="0" indent="0">
              <a:spcBef>
                <a:spcPts val="0"/>
              </a:spcBef>
              <a:buNone/>
            </a:pPr>
            <a:endParaRPr lang="de-DE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>
                <a:solidFill>
                  <a:srgbClr val="4F788D"/>
                </a:solidFill>
              </a:rPr>
              <a:t>•</a:t>
            </a:r>
            <a:r>
              <a:rPr lang="de-DE" sz="1600" dirty="0">
                <a:solidFill>
                  <a:srgbClr val="4F788D"/>
                </a:solidFill>
              </a:rPr>
              <a:t> </a:t>
            </a:r>
            <a:r>
              <a:rPr lang="en-US" sz="1600" dirty="0"/>
              <a:t>Access via the </a:t>
            </a:r>
            <a:r>
              <a:rPr lang="en-US" sz="1600" dirty="0" err="1"/>
              <a:t>Milliarum</a:t>
            </a:r>
            <a:r>
              <a:rPr lang="en-US" sz="1600" dirty="0"/>
              <a:t> website </a:t>
            </a:r>
            <a:r>
              <a:rPr lang="en-US" sz="1600" dirty="0" err="1">
                <a:hlinkClick r:id="rId2"/>
              </a:rPr>
              <a:t>Milliarum</a:t>
            </a:r>
            <a:r>
              <a:rPr lang="en-US" sz="1600" dirty="0">
                <a:hlinkClick r:id="rId2"/>
              </a:rPr>
              <a:t> - Portfolio, Project and Resource management with SAP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>
                <a:solidFill>
                  <a:srgbClr val="4F788D"/>
                </a:solidFill>
              </a:rPr>
              <a:t>•</a:t>
            </a:r>
            <a:r>
              <a:rPr lang="de-DE" sz="1600" dirty="0">
                <a:solidFill>
                  <a:srgbClr val="4F788D"/>
                </a:solidFill>
              </a:rPr>
              <a:t> </a:t>
            </a:r>
            <a:r>
              <a:rPr lang="de-DE" sz="1600" dirty="0" err="1"/>
              <a:t>Overview</a:t>
            </a:r>
            <a:r>
              <a:rPr lang="de-DE" sz="1600" dirty="0"/>
              <a:t> Apps </a:t>
            </a:r>
            <a:r>
              <a:rPr lang="de-DE" sz="1600" dirty="0" err="1"/>
              <a:t>page</a:t>
            </a:r>
            <a:endParaRPr lang="de-DE" sz="1600" dirty="0"/>
          </a:p>
          <a:p>
            <a:pPr marL="0" indent="0">
              <a:spcBef>
                <a:spcPts val="0"/>
              </a:spcBef>
              <a:buNone/>
            </a:pPr>
            <a:endParaRPr lang="de-DE" sz="16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>
                <a:solidFill>
                  <a:srgbClr val="4F788D"/>
                </a:solidFill>
              </a:rPr>
              <a:t>• </a:t>
            </a:r>
            <a:r>
              <a:rPr lang="en-US" sz="1600" dirty="0"/>
              <a:t>Detail page for each individual app with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/>
              <a:t>- </a:t>
            </a:r>
            <a:r>
              <a:rPr lang="de-DE" sz="1600" dirty="0" err="1"/>
              <a:t>Overview</a:t>
            </a:r>
            <a:r>
              <a:rPr lang="de-DE" sz="1600" dirty="0"/>
              <a:t> </a:t>
            </a:r>
            <a:r>
              <a:rPr lang="de-DE" sz="1600" dirty="0" err="1"/>
              <a:t>description</a:t>
            </a:r>
            <a:endParaRPr lang="de-DE" sz="16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/>
              <a:t>- Download PDF </a:t>
            </a:r>
            <a:r>
              <a:rPr lang="de-DE" sz="1600" dirty="0" err="1"/>
              <a:t>document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detailed</a:t>
            </a:r>
            <a:r>
              <a:rPr lang="de-DE" sz="1600" dirty="0"/>
              <a:t> </a:t>
            </a:r>
            <a:r>
              <a:rPr lang="de-DE" sz="1600" dirty="0" err="1"/>
              <a:t>function</a:t>
            </a:r>
            <a:r>
              <a:rPr lang="de-DE" sz="1600" dirty="0"/>
              <a:t> </a:t>
            </a:r>
            <a:r>
              <a:rPr lang="de-DE" sz="1600" dirty="0" err="1"/>
              <a:t>description</a:t>
            </a:r>
            <a:r>
              <a:rPr lang="de-DE" sz="1600" dirty="0"/>
              <a:t> and </a:t>
            </a:r>
            <a:r>
              <a:rPr lang="de-DE" sz="1600" dirty="0" err="1"/>
              <a:t>screenshots</a:t>
            </a:r>
            <a:endParaRPr lang="de-DE" sz="16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/>
              <a:t>- Short </a:t>
            </a:r>
            <a:r>
              <a:rPr lang="de-DE" sz="1600" dirty="0" err="1"/>
              <a:t>video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function</a:t>
            </a:r>
            <a:r>
              <a:rPr lang="de-DE" sz="1600" dirty="0"/>
              <a:t> </a:t>
            </a:r>
            <a:r>
              <a:rPr lang="de-DE" sz="1600" dirty="0" err="1"/>
              <a:t>overview</a:t>
            </a:r>
            <a:endParaRPr lang="de-DE" sz="16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/>
              <a:t>- Technical </a:t>
            </a:r>
            <a:r>
              <a:rPr lang="de-DE" sz="1600" dirty="0" err="1"/>
              <a:t>information</a:t>
            </a:r>
            <a:endParaRPr lang="de-DE" sz="16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/>
              <a:t>- Price </a:t>
            </a:r>
            <a:r>
              <a:rPr lang="de-DE" sz="1600" dirty="0" err="1"/>
              <a:t>information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licences</a:t>
            </a:r>
            <a:r>
              <a:rPr lang="de-DE" sz="1600" dirty="0"/>
              <a:t> and </a:t>
            </a:r>
            <a:r>
              <a:rPr lang="de-DE" sz="1600" dirty="0" err="1"/>
              <a:t>maintenance</a:t>
            </a:r>
            <a:r>
              <a:rPr lang="de-DE" sz="1600" dirty="0"/>
              <a:t>/support via "</a:t>
            </a:r>
            <a:r>
              <a:rPr lang="de-DE" sz="1600" dirty="0" err="1"/>
              <a:t>Configurator</a:t>
            </a:r>
            <a:r>
              <a:rPr lang="de-DE" sz="1600" dirty="0"/>
              <a:t>„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600" dirty="0"/>
              <a:t>- Contact form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quote</a:t>
            </a:r>
            <a:r>
              <a:rPr lang="de-DE" sz="1600" dirty="0"/>
              <a:t>/</a:t>
            </a:r>
            <a:r>
              <a:rPr lang="de-DE" sz="1600" dirty="0" err="1"/>
              <a:t>contract</a:t>
            </a:r>
            <a:r>
              <a:rPr lang="de-DE" sz="1600" dirty="0"/>
              <a:t> </a:t>
            </a:r>
            <a:r>
              <a:rPr lang="de-DE" sz="1600" dirty="0" err="1"/>
              <a:t>request</a:t>
            </a:r>
            <a:endParaRPr lang="de-DE" sz="16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600" b="1" dirty="0"/>
              <a:t>Sales </a:t>
            </a:r>
            <a:r>
              <a:rPr lang="de-DE" sz="1600" b="1" dirty="0" err="1"/>
              <a:t>processing</a:t>
            </a:r>
            <a:endParaRPr lang="de-DE" sz="1600" b="1" dirty="0"/>
          </a:p>
          <a:p>
            <a:pPr marL="0" indent="0">
              <a:buNone/>
            </a:pPr>
            <a:r>
              <a:rPr lang="de-DE" sz="1100" dirty="0">
                <a:solidFill>
                  <a:srgbClr val="4F788D"/>
                </a:solidFill>
              </a:rPr>
              <a:t>• </a:t>
            </a:r>
            <a:r>
              <a:rPr lang="en-US" sz="1400" dirty="0"/>
              <a:t>Sending offer with software contract incl. Maintenance/Support</a:t>
            </a:r>
          </a:p>
          <a:p>
            <a:pPr marL="0" indent="0">
              <a:buNone/>
            </a:pPr>
            <a:r>
              <a:rPr lang="de-DE" sz="1100" dirty="0">
                <a:solidFill>
                  <a:srgbClr val="4F788D"/>
                </a:solidFill>
              </a:rPr>
              <a:t>•</a:t>
            </a:r>
            <a:r>
              <a:rPr lang="en-US" sz="1400" dirty="0"/>
              <a:t> Return of signed software contract</a:t>
            </a:r>
          </a:p>
          <a:p>
            <a:pPr marL="0" indent="0">
              <a:buNone/>
            </a:pPr>
            <a:r>
              <a:rPr lang="de-DE" sz="1100" dirty="0">
                <a:solidFill>
                  <a:srgbClr val="4F788D"/>
                </a:solidFill>
              </a:rPr>
              <a:t>•</a:t>
            </a:r>
            <a:r>
              <a:rPr lang="en-US" sz="1400" dirty="0"/>
              <a:t> After receipt of payment, software is delivered by transport</a:t>
            </a:r>
            <a:endParaRPr lang="de-DE" sz="1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B2E87B-5B9D-7F00-D72E-BA0F8DB3E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CFDC-5F50-49C1-BBD1-9D583158BE8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084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Milliaru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B5B5"/>
      </a:accent1>
      <a:accent2>
        <a:srgbClr val="EF8E49"/>
      </a:accent2>
      <a:accent3>
        <a:srgbClr val="B7332D"/>
      </a:accent3>
      <a:accent4>
        <a:srgbClr val="E9B53F"/>
      </a:accent4>
      <a:accent5>
        <a:srgbClr val="C67D33"/>
      </a:accent5>
      <a:accent6>
        <a:srgbClr val="62775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771</Words>
  <Application>Microsoft Office PowerPoint</Application>
  <PresentationFormat>Bildschirmpräsentation (4:3)</PresentationFormat>
  <Paragraphs>110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</vt:lpstr>
      <vt:lpstr>PowerPoint-Präsentation</vt:lpstr>
      <vt:lpstr>About Milliarum</vt:lpstr>
      <vt:lpstr>Overview of Milliarum Apps</vt:lpstr>
      <vt:lpstr>Milliarum WebDynpro Apps: General conditions</vt:lpstr>
      <vt:lpstr>App for PPM Projects - Task processing (Roles and Resources)</vt:lpstr>
      <vt:lpstr>App Task processing I: Role allocation</vt:lpstr>
      <vt:lpstr>App Task processing II: Maintenance Tasks Role assignment</vt:lpstr>
      <vt:lpstr>App Task processing III: Maintenance of Task-Role assignment</vt:lpstr>
      <vt:lpstr>Milliarum Apps: Website and sales process</vt:lpstr>
      <vt:lpstr>Contact &amp; Sales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Isabelle Rietz</dc:creator>
  <cp:lastModifiedBy>Anastasiia Smirnova</cp:lastModifiedBy>
  <cp:revision>34</cp:revision>
  <dcterms:created xsi:type="dcterms:W3CDTF">2021-06-09T08:12:25Z</dcterms:created>
  <dcterms:modified xsi:type="dcterms:W3CDTF">2024-03-21T10:03:18Z</dcterms:modified>
</cp:coreProperties>
</file>