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63" r:id="rId4"/>
    <p:sldId id="261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20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illiarum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lliarum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liarum.de/apps/ppm-aufgabenbearbeitung-termine/" TargetMode="External"/><Relationship Id="rId7" Type="http://schemas.openxmlformats.org/officeDocument/2006/relationships/hyperlink" Target="https://www.milliarum.de/apps/ppm-projektanlage/" TargetMode="External"/><Relationship Id="rId2" Type="http://schemas.openxmlformats.org/officeDocument/2006/relationships/hyperlink" Target="https://www.milliarum.de/apps/terminverschiebung-rollen-und-besetzung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lliarum.de/apps/ppm-aufgabendashboard/" TargetMode="External"/><Relationship Id="rId5" Type="http://schemas.openxmlformats.org/officeDocument/2006/relationships/hyperlink" Target="https://www.milliarum.de/apps/ppm-multiprojektrollenplanung/" TargetMode="External"/><Relationship Id="rId4" Type="http://schemas.openxmlformats.org/officeDocument/2006/relationships/hyperlink" Target="https://www.milliarum.de/apps/ppm-aufgabenbearbeitung-rollen-und-ressource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584771A0-897D-AE09-1512-FDE2DCF2780F}"/>
              </a:ext>
            </a:extLst>
          </p:cNvPr>
          <p:cNvSpPr txBox="1"/>
          <p:nvPr/>
        </p:nvSpPr>
        <p:spPr>
          <a:xfrm>
            <a:off x="121298" y="5355772"/>
            <a:ext cx="697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Milliarum</a:t>
            </a:r>
            <a:r>
              <a:rPr lang="de-DE" sz="2400" b="1" dirty="0"/>
              <a:t> App-Collection: PPM Project </a:t>
            </a:r>
            <a:r>
              <a:rPr lang="de-DE" sz="2400" b="1" dirty="0" err="1"/>
              <a:t>processing</a:t>
            </a:r>
            <a:r>
              <a:rPr lang="de-D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94E68-25B9-4A6D-1EF5-7B031DA8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0" y="223529"/>
            <a:ext cx="4624485" cy="420283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PPM Task </a:t>
            </a:r>
            <a:r>
              <a:rPr lang="de-DE" sz="2500" b="1" dirty="0" err="1"/>
              <a:t>dashboard</a:t>
            </a:r>
            <a:endParaRPr lang="de-DE" sz="2500" b="1" dirty="0"/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23F5A320-5EBF-5FBE-3459-1C022E8B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1778742"/>
            <a:ext cx="8067481" cy="330051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90E3FB-EA09-6A31-5EC6-F15B6992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E6E860-D116-ADDD-7D90-D268DE7F8A70}"/>
              </a:ext>
            </a:extLst>
          </p:cNvPr>
          <p:cNvSpPr/>
          <p:nvPr/>
        </p:nvSpPr>
        <p:spPr>
          <a:xfrm>
            <a:off x="4161452" y="3797559"/>
            <a:ext cx="410547" cy="93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6FCE6E8-A6D1-AAA0-4109-331AF9DFAABE}"/>
              </a:ext>
            </a:extLst>
          </p:cNvPr>
          <p:cNvSpPr/>
          <p:nvPr/>
        </p:nvSpPr>
        <p:spPr>
          <a:xfrm>
            <a:off x="4049485" y="4833257"/>
            <a:ext cx="410547" cy="192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73794C-4354-EFCA-0E27-56D87D1244C0}"/>
              </a:ext>
            </a:extLst>
          </p:cNvPr>
          <p:cNvSpPr/>
          <p:nvPr/>
        </p:nvSpPr>
        <p:spPr>
          <a:xfrm>
            <a:off x="6343066" y="4833257"/>
            <a:ext cx="410547" cy="192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A31A96-FDC2-5375-1828-70DABF6F1841}"/>
              </a:ext>
            </a:extLst>
          </p:cNvPr>
          <p:cNvSpPr/>
          <p:nvPr/>
        </p:nvSpPr>
        <p:spPr>
          <a:xfrm>
            <a:off x="2902695" y="4833257"/>
            <a:ext cx="410547" cy="192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86E4E76-A484-B217-79E4-9C5281036E61}"/>
              </a:ext>
            </a:extLst>
          </p:cNvPr>
          <p:cNvSpPr/>
          <p:nvPr/>
        </p:nvSpPr>
        <p:spPr>
          <a:xfrm>
            <a:off x="3107968" y="4825629"/>
            <a:ext cx="410547" cy="192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CA87C6C4-D73A-86DB-2D1F-047883A8C956}"/>
              </a:ext>
            </a:extLst>
          </p:cNvPr>
          <p:cNvSpPr/>
          <p:nvPr/>
        </p:nvSpPr>
        <p:spPr>
          <a:xfrm>
            <a:off x="1939892" y="966570"/>
            <a:ext cx="2221560" cy="681953"/>
          </a:xfrm>
          <a:prstGeom prst="wedgeRectCallout">
            <a:avLst>
              <a:gd name="adj1" fmla="val 98611"/>
              <a:gd name="adj2" fmla="val 6523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Overview screen of all added tiles (one responsive and one desktop version each)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005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9C14F-9048-580F-EB01-5FE8FD81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6" y="176051"/>
            <a:ext cx="8347399" cy="522920"/>
          </a:xfrm>
        </p:spPr>
        <p:txBody>
          <a:bodyPr>
            <a:normAutofit/>
          </a:bodyPr>
          <a:lstStyle/>
          <a:p>
            <a:r>
              <a:rPr lang="en-US" sz="2500" b="1" dirty="0" err="1"/>
              <a:t>Milliarum</a:t>
            </a:r>
            <a:r>
              <a:rPr lang="en-US" sz="2500" b="1" dirty="0"/>
              <a:t> Apps: Internet presentation and sales process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48CFE-A6E1-7990-AD4C-589B4F91F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400" dirty="0"/>
              <a:t>Open on </a:t>
            </a:r>
            <a:r>
              <a:rPr lang="en-US" sz="1400" dirty="0" err="1"/>
              <a:t>Milliarum</a:t>
            </a:r>
            <a:r>
              <a:rPr lang="en-US" sz="1400" dirty="0"/>
              <a:t> website </a:t>
            </a:r>
            <a:r>
              <a:rPr lang="en-US" sz="1400" dirty="0" err="1">
                <a:hlinkClick r:id="rId2" action="ppaction://hlinkfile"/>
              </a:rPr>
              <a:t>Milliarum</a:t>
            </a:r>
            <a:r>
              <a:rPr lang="en-US" sz="1400" dirty="0">
                <a:hlinkClick r:id="rId2" action="ppaction://hlinkfile"/>
              </a:rPr>
              <a:t> - Portfolio, Project and Resource Management with SAP</a:t>
            </a:r>
            <a:endParaRPr lang="en-US" sz="1400" dirty="0"/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</a:t>
            </a:r>
            <a:r>
              <a:rPr lang="en-US" sz="1400" dirty="0"/>
              <a:t> Overview page for apps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</a:t>
            </a:r>
            <a:r>
              <a:rPr lang="en-US" sz="1400" dirty="0"/>
              <a:t> Detail page for each individual app with</a:t>
            </a:r>
          </a:p>
          <a:p>
            <a:pPr marL="0" indent="0">
              <a:buNone/>
            </a:pPr>
            <a:r>
              <a:rPr lang="en-US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400" dirty="0"/>
              <a:t>Description overview</a:t>
            </a:r>
          </a:p>
          <a:p>
            <a:pPr marL="0" indent="0">
              <a:buNone/>
            </a:pPr>
            <a:r>
              <a:rPr lang="de-DE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de-DE" sz="1400" dirty="0"/>
              <a:t>Download PDF </a:t>
            </a:r>
            <a:r>
              <a:rPr lang="de-DE" sz="1400" dirty="0" err="1"/>
              <a:t>document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detailed</a:t>
            </a:r>
            <a:r>
              <a:rPr lang="de-DE" sz="1400" dirty="0"/>
              <a:t> </a:t>
            </a:r>
            <a:r>
              <a:rPr lang="de-DE" sz="1400" dirty="0" err="1"/>
              <a:t>functional</a:t>
            </a:r>
            <a:r>
              <a:rPr lang="de-DE" sz="1400" dirty="0"/>
              <a:t> </a:t>
            </a:r>
            <a:r>
              <a:rPr lang="de-DE" sz="1400" dirty="0" err="1"/>
              <a:t>description</a:t>
            </a:r>
            <a:r>
              <a:rPr lang="de-DE" sz="1400" dirty="0"/>
              <a:t> and </a:t>
            </a:r>
            <a:r>
              <a:rPr lang="de-DE" sz="1400" dirty="0" err="1"/>
              <a:t>screenshots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Short </a:t>
            </a:r>
            <a:r>
              <a:rPr lang="de-DE" sz="1400" dirty="0" err="1"/>
              <a:t>video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</a:t>
            </a:r>
            <a:r>
              <a:rPr lang="de-DE" sz="1400" dirty="0" err="1"/>
              <a:t>overview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de-DE" sz="1400" dirty="0"/>
              <a:t>Technical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</a:p>
          <a:p>
            <a:pPr marL="0" indent="0">
              <a:buNone/>
            </a:pPr>
            <a:r>
              <a:rPr lang="de-DE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Price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licences</a:t>
            </a:r>
            <a:r>
              <a:rPr lang="de-DE" sz="1400" dirty="0"/>
              <a:t> and </a:t>
            </a:r>
            <a:r>
              <a:rPr lang="de-DE" sz="1400" dirty="0" err="1"/>
              <a:t>maintenance</a:t>
            </a:r>
            <a:r>
              <a:rPr lang="de-DE" sz="1400" dirty="0"/>
              <a:t>/support via "</a:t>
            </a:r>
            <a:r>
              <a:rPr lang="de-DE" sz="1400" dirty="0" err="1"/>
              <a:t>Configurator</a:t>
            </a:r>
            <a:r>
              <a:rPr lang="de-DE" sz="1400" dirty="0"/>
              <a:t>„</a:t>
            </a:r>
          </a:p>
          <a:p>
            <a:pPr marL="0" indent="0">
              <a:buNone/>
            </a:pPr>
            <a:r>
              <a:rPr lang="de-DE" sz="1400" dirty="0"/>
              <a:t>                 </a:t>
            </a:r>
            <a:r>
              <a:rPr lang="de-DE" sz="14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Contact form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quotation</a:t>
            </a:r>
            <a:r>
              <a:rPr lang="de-DE" sz="1400" dirty="0"/>
              <a:t>/</a:t>
            </a:r>
            <a:r>
              <a:rPr lang="de-DE" sz="1400" dirty="0" err="1"/>
              <a:t>contract</a:t>
            </a:r>
            <a:r>
              <a:rPr lang="de-DE" sz="1400" dirty="0"/>
              <a:t> </a:t>
            </a:r>
            <a:r>
              <a:rPr lang="de-DE" sz="1400" dirty="0" err="1"/>
              <a:t>request</a:t>
            </a:r>
            <a:r>
              <a:rPr lang="de-DE" sz="1400" dirty="0"/>
              <a:t>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de-DE" sz="1400" dirty="0"/>
              <a:t>Sales </a:t>
            </a:r>
            <a:r>
              <a:rPr lang="de-DE" sz="1400" dirty="0" err="1"/>
              <a:t>processing</a:t>
            </a:r>
            <a:endParaRPr lang="de-DE" sz="1400" dirty="0"/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                 •</a:t>
            </a:r>
            <a:r>
              <a:rPr lang="en-US" sz="1400" dirty="0"/>
              <a:t> The offer will be sent with software contract incl. maintenance/support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                 •</a:t>
            </a:r>
            <a:r>
              <a:rPr lang="en-US" sz="1400" dirty="0"/>
              <a:t> Return signed software contract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                 •</a:t>
            </a:r>
            <a:r>
              <a:rPr lang="en-US" sz="1400" dirty="0"/>
              <a:t> After receipt of payment, software is delivered by transport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62A35B-8EDA-E211-E970-4D084EEE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13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30F1E-BF54-3856-65F3-DAB72BBF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68840"/>
            <a:ext cx="7787562" cy="494928"/>
          </a:xfrm>
        </p:spPr>
        <p:txBody>
          <a:bodyPr>
            <a:normAutofit/>
          </a:bodyPr>
          <a:lstStyle/>
          <a:p>
            <a:r>
              <a:rPr lang="de-DE" sz="2500" b="1" dirty="0"/>
              <a:t>Price </a:t>
            </a:r>
            <a:r>
              <a:rPr lang="de-DE" sz="2500" b="1" dirty="0" err="1"/>
              <a:t>scale</a:t>
            </a:r>
            <a:r>
              <a:rPr lang="de-DE" sz="2500" b="1" dirty="0"/>
              <a:t> App-Collection "PPM Project Management"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ED897-ED05-F7DE-3FBF-A37C235B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F0E8F12-04F9-B80A-A036-1BD93907F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12783"/>
              </p:ext>
            </p:extLst>
          </p:nvPr>
        </p:nvGraphicFramePr>
        <p:xfrm>
          <a:off x="0" y="816575"/>
          <a:ext cx="9144000" cy="538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018032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285986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96265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56792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21528486"/>
                    </a:ext>
                  </a:extLst>
                </a:gridCol>
              </a:tblGrid>
              <a:tr h="497453">
                <a:tc>
                  <a:txBody>
                    <a:bodyPr/>
                    <a:lstStyle/>
                    <a:p>
                      <a:r>
                        <a:rPr lang="de-DE" sz="1400" b="1" dirty="0" err="1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Development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licences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Price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46743"/>
                  </a:ext>
                </a:extLst>
              </a:tr>
              <a:tr h="981745">
                <a:tc>
                  <a:txBody>
                    <a:bodyPr/>
                    <a:lstStyle/>
                    <a:p>
                      <a:r>
                        <a:rPr lang="de-DE" sz="1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App-Collection „PPM Projektbearbeitung“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SAP Standard </a:t>
                      </a:r>
                      <a:r>
                        <a:rPr lang="de-DE" sz="1400" dirty="0" err="1"/>
                        <a:t>enhancement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15.000€: to 25 Users</a:t>
                      </a:r>
                    </a:p>
                    <a:p>
                      <a:r>
                        <a:rPr lang="en-US" sz="1200" dirty="0"/>
                        <a:t>30.000€: 26 - 50 Users</a:t>
                      </a:r>
                    </a:p>
                    <a:p>
                      <a:r>
                        <a:rPr lang="en-US" sz="1200" dirty="0"/>
                        <a:t>45.000€: 51 - 150 Users</a:t>
                      </a:r>
                    </a:p>
                    <a:p>
                      <a:r>
                        <a:rPr lang="en-US" sz="1200" dirty="0"/>
                        <a:t>60.000€: 151-350 Users</a:t>
                      </a:r>
                    </a:p>
                    <a:p>
                      <a:r>
                        <a:rPr lang="en-US" sz="1200" dirty="0"/>
                        <a:t>75.000€: 351-750 Users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764503"/>
                  </a:ext>
                </a:extLst>
              </a:tr>
              <a:tr h="1316787">
                <a:tc>
                  <a:txBody>
                    <a:bodyPr/>
                    <a:lstStyle/>
                    <a:p>
                      <a:r>
                        <a:rPr lang="de-DE" sz="1400" dirty="0"/>
                        <a:t>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App-Collection „PPM Projektbearbeitung“ 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SAP standard extension and </a:t>
                      </a:r>
                      <a:r>
                        <a:rPr lang="en-US" sz="1400" dirty="0" err="1"/>
                        <a:t>customised</a:t>
                      </a:r>
                      <a:r>
                        <a:rPr lang="en-US" sz="1400" dirty="0"/>
                        <a:t> apps based on the </a:t>
                      </a:r>
                      <a:r>
                        <a:rPr lang="en-US" sz="1400" dirty="0" err="1"/>
                        <a:t>Milliarum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WebDynpro</a:t>
                      </a:r>
                      <a:r>
                        <a:rPr lang="en-US" sz="1400" dirty="0"/>
                        <a:t> infrastructure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20.000€ : up to 25 users (15.000€ user </a:t>
                      </a:r>
                      <a:r>
                        <a:rPr lang="en-US" sz="1050" dirty="0" err="1"/>
                        <a:t>licence</a:t>
                      </a:r>
                      <a:r>
                        <a:rPr lang="en-US" sz="1050" dirty="0"/>
                        <a:t> + 5.000€ developer </a:t>
                      </a:r>
                      <a:r>
                        <a:rPr lang="en-US" sz="1050" dirty="0" err="1"/>
                        <a:t>licence</a:t>
                      </a:r>
                      <a:r>
                        <a:rPr lang="en-US" sz="1050" dirty="0"/>
                        <a:t>*, each additional developer </a:t>
                      </a:r>
                      <a:r>
                        <a:rPr lang="en-US" sz="1050" dirty="0" err="1"/>
                        <a:t>licence</a:t>
                      </a:r>
                      <a:r>
                        <a:rPr lang="en-US" sz="1050" dirty="0"/>
                        <a:t> 5000€)</a:t>
                      </a:r>
                    </a:p>
                    <a:p>
                      <a:r>
                        <a:rPr lang="en-US" sz="1050" dirty="0"/>
                        <a:t>35.000€ 26 - 50 users</a:t>
                      </a:r>
                    </a:p>
                    <a:p>
                      <a:r>
                        <a:rPr lang="en-US" sz="1050" dirty="0"/>
                        <a:t>50.000€ 51 - 150 users</a:t>
                      </a:r>
                    </a:p>
                    <a:p>
                      <a:r>
                        <a:rPr lang="en-US" sz="1050" dirty="0"/>
                        <a:t>65.000€ 151 - 350 users</a:t>
                      </a:r>
                    </a:p>
                    <a:p>
                      <a:r>
                        <a:rPr lang="en-US" sz="1050" dirty="0"/>
                        <a:t>80.000€ 351-750 users</a:t>
                      </a:r>
                      <a:endParaRPr lang="de-D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84189"/>
                  </a:ext>
                </a:extLst>
              </a:tr>
              <a:tr h="1316787">
                <a:tc>
                  <a:txBody>
                    <a:bodyPr/>
                    <a:lstStyle/>
                    <a:p>
                      <a:r>
                        <a:rPr lang="de-DE" sz="1400" dirty="0"/>
                        <a:t>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App-Collection „PPM Projektbearbeitung“ </a:t>
                      </a:r>
                    </a:p>
                    <a:p>
                      <a:r>
                        <a:rPr lang="de-DE" sz="1400" dirty="0"/>
                        <a:t>+ </a:t>
                      </a:r>
                      <a:r>
                        <a:rPr lang="de-DE" sz="1400" dirty="0" err="1"/>
                        <a:t>customised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adjustments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SAP standard extension and </a:t>
                      </a:r>
                      <a:r>
                        <a:rPr lang="en-US" sz="1400" dirty="0" err="1"/>
                        <a:t>customised</a:t>
                      </a:r>
                      <a:r>
                        <a:rPr lang="en-US" sz="1400" dirty="0"/>
                        <a:t> apps based on the </a:t>
                      </a:r>
                      <a:r>
                        <a:rPr lang="en-US" sz="1400" dirty="0" err="1"/>
                        <a:t>Milliarum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WebDynpro</a:t>
                      </a:r>
                      <a:r>
                        <a:rPr lang="en-US" sz="1400" dirty="0"/>
                        <a:t> infrastructure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On </a:t>
                      </a:r>
                      <a:r>
                        <a:rPr lang="de-DE" sz="1400" dirty="0" err="1"/>
                        <a:t>request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99377"/>
                  </a:ext>
                </a:extLst>
              </a:tr>
              <a:tr h="981745">
                <a:tc>
                  <a:txBody>
                    <a:bodyPr/>
                    <a:lstStyle/>
                    <a:p>
                      <a:r>
                        <a:rPr lang="de-DE" sz="1400" dirty="0"/>
                        <a:t>Maintenance/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17% per </a:t>
                      </a:r>
                      <a:r>
                        <a:rPr lang="de-DE" sz="1400" dirty="0" err="1"/>
                        <a:t>year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6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F3033-A59D-846E-F038-9B9FA2F3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68" y="241093"/>
            <a:ext cx="2590960" cy="396682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C98667-D89B-6517-F83D-40D2C2F9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15" y="1045862"/>
            <a:ext cx="7800735" cy="2857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</a:t>
            </a:r>
            <a:r>
              <a:rPr lang="en-US" sz="1600" dirty="0">
                <a:hlinkClick r:id="rId2" action="ppaction://hlinkfile"/>
              </a:rPr>
              <a:t>www.milliarum.com </a:t>
            </a:r>
            <a:r>
              <a:rPr lang="en-US" sz="1600" dirty="0"/>
              <a:t>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2BA5-06D3-DBAB-6C87-56E09A9C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70BCC1-A3E9-253E-AE38-A970B1AFAF8F}"/>
              </a:ext>
            </a:extLst>
          </p:cNvPr>
          <p:cNvSpPr txBox="1"/>
          <p:nvPr/>
        </p:nvSpPr>
        <p:spPr>
          <a:xfrm>
            <a:off x="2497310" y="4226220"/>
            <a:ext cx="3596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2997057-6210-4A14-F44A-C4C9CC11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17" y="4576846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AC1A6-534C-6DD1-B4BA-A4007E34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46" y="4576845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5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" y="288843"/>
            <a:ext cx="3000958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49" y="1223020"/>
            <a:ext cx="8229600" cy="48582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focus is on Project Management, Product Development, </a:t>
            </a:r>
            <a:r>
              <a:rPr lang="en-US" sz="4900" dirty="0" err="1"/>
              <a:t>customised</a:t>
            </a:r>
            <a:r>
              <a:rPr lang="en-US" sz="4900" dirty="0"/>
              <a:t> production and resource management processes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With the </a:t>
            </a:r>
            <a:r>
              <a:rPr lang="en-US" sz="4900" dirty="0" err="1"/>
              <a:t>Milliarum</a:t>
            </a:r>
            <a:r>
              <a:rPr lang="en-US" sz="4900" dirty="0"/>
              <a:t> Cockpit (MC) and its content packages, as well as the </a:t>
            </a:r>
            <a:r>
              <a:rPr lang="en-US" sz="4900" dirty="0" err="1"/>
              <a:t>Milliarum</a:t>
            </a:r>
            <a:r>
              <a:rPr lang="en-US" sz="4900" dirty="0"/>
              <a:t> Apps we have </a:t>
            </a:r>
            <a:r>
              <a:rPr lang="en-US" sz="4900" dirty="0" err="1"/>
              <a:t>standardised</a:t>
            </a:r>
            <a:r>
              <a:rPr lang="en-US" sz="49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/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1710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7" y="176877"/>
            <a:ext cx="4017995" cy="504258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F6D1F-DBBC-B0CB-16C4-701643D2E0EE}"/>
              </a:ext>
            </a:extLst>
          </p:cNvPr>
          <p:cNvSpPr txBox="1"/>
          <p:nvPr/>
        </p:nvSpPr>
        <p:spPr>
          <a:xfrm>
            <a:off x="485192" y="1141910"/>
            <a:ext cx="8164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84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3" y="195537"/>
            <a:ext cx="5829300" cy="438944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App Collection </a:t>
            </a:r>
            <a:r>
              <a:rPr lang="de-DE" sz="2500" b="1" dirty="0" err="1"/>
              <a:t>overview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5" y="889436"/>
            <a:ext cx="7886700" cy="461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en-US" sz="1800" dirty="0"/>
              <a:t>Collect/bundle individual apps into one topic area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en-US" sz="1800" dirty="0"/>
              <a:t>Can be used immediately through pre-configured scope of delivery (combination of individual apps)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en-US" sz="1800" dirty="0"/>
              <a:t> Price advantage and/or functionality advantages compared to the individual apps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en-US" sz="1800" dirty="0"/>
              <a:t> Price advantage of at least 20% compared to purchasing the individual apps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</a:t>
            </a:r>
            <a:r>
              <a:rPr lang="en-US" sz="1800" dirty="0"/>
              <a:t> No subsequent upgrade option from individual apps to collections due to different software/</a:t>
            </a:r>
            <a:r>
              <a:rPr lang="en-US" sz="1800" dirty="0" err="1"/>
              <a:t>customising</a:t>
            </a:r>
            <a:r>
              <a:rPr lang="en-US" sz="1800" dirty="0"/>
              <a:t> deliveries (upgrade to content package is possible)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en-US" sz="1800" dirty="0"/>
              <a:t>App collections can be automatically expanded with new individual apps as part of the maintenance/support agreement be extended </a:t>
            </a: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82D67-95F6-06A9-DD9F-6F8BD35A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7" y="195538"/>
            <a:ext cx="5454909" cy="448275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Demarcation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products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79DCED-7934-28D5-EE00-43440C0D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296394FA-F3AC-A7B9-0B7F-2DCD789B1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18654"/>
              </p:ext>
            </p:extLst>
          </p:nvPr>
        </p:nvGraphicFramePr>
        <p:xfrm>
          <a:off x="93306" y="1138334"/>
          <a:ext cx="8924730" cy="437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676">
                  <a:extLst>
                    <a:ext uri="{9D8B030D-6E8A-4147-A177-3AD203B41FA5}">
                      <a16:colId xmlns:a16="http://schemas.microsoft.com/office/drawing/2014/main" val="2630365168"/>
                    </a:ext>
                  </a:extLst>
                </a:gridCol>
                <a:gridCol w="2223018">
                  <a:extLst>
                    <a:ext uri="{9D8B030D-6E8A-4147-A177-3AD203B41FA5}">
                      <a16:colId xmlns:a16="http://schemas.microsoft.com/office/drawing/2014/main" val="2280201477"/>
                    </a:ext>
                  </a:extLst>
                </a:gridCol>
                <a:gridCol w="2223018">
                  <a:extLst>
                    <a:ext uri="{9D8B030D-6E8A-4147-A177-3AD203B41FA5}">
                      <a16:colId xmlns:a16="http://schemas.microsoft.com/office/drawing/2014/main" val="1300558806"/>
                    </a:ext>
                  </a:extLst>
                </a:gridCol>
                <a:gridCol w="2223018">
                  <a:extLst>
                    <a:ext uri="{9D8B030D-6E8A-4147-A177-3AD203B41FA5}">
                      <a16:colId xmlns:a16="http://schemas.microsoft.com/office/drawing/2014/main" val="4046922454"/>
                    </a:ext>
                  </a:extLst>
                </a:gridCol>
              </a:tblGrid>
              <a:tr h="44787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Feature/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Product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(Single)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App-Collection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Content-Package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29923"/>
                  </a:ext>
                </a:extLst>
              </a:tr>
              <a:tr h="471862">
                <a:tc>
                  <a:txBody>
                    <a:bodyPr/>
                    <a:lstStyle/>
                    <a:p>
                      <a:r>
                        <a:rPr lang="de-DE" sz="1300" dirty="0"/>
                        <a:t>Standardisation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err="1"/>
                        <a:t>Immediately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executable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Ready </a:t>
                      </a:r>
                      <a:r>
                        <a:rPr lang="de-DE" sz="1300" dirty="0" err="1"/>
                        <a:t>to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start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immediately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Customising</a:t>
                      </a:r>
                      <a:r>
                        <a:rPr lang="en-US" sz="1300" dirty="0"/>
                        <a:t> necessary, best practice partly available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665507"/>
                  </a:ext>
                </a:extLst>
              </a:tr>
              <a:tr h="675803">
                <a:tc>
                  <a:txBody>
                    <a:bodyPr/>
                    <a:lstStyle/>
                    <a:p>
                      <a:r>
                        <a:rPr lang="de-DE" sz="1300" dirty="0" err="1"/>
                        <a:t>Functional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scope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Single </a:t>
                      </a:r>
                      <a:r>
                        <a:rPr lang="de-DE" sz="1300" dirty="0" err="1"/>
                        <a:t>function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Collection </a:t>
                      </a:r>
                      <a:r>
                        <a:rPr lang="de-DE" sz="1300" dirty="0" err="1"/>
                        <a:t>of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single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functions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Maximum functionality through </a:t>
                      </a:r>
                      <a:r>
                        <a:rPr lang="en-US" sz="1300" dirty="0" err="1"/>
                        <a:t>customising</a:t>
                      </a:r>
                      <a:r>
                        <a:rPr lang="en-US" sz="1300" dirty="0"/>
                        <a:t> and extensions must be activated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11190"/>
                  </a:ext>
                </a:extLst>
              </a:tr>
              <a:tr h="720634">
                <a:tc>
                  <a:txBody>
                    <a:bodyPr/>
                    <a:lstStyle/>
                    <a:p>
                      <a:r>
                        <a:rPr lang="de-DE" sz="1300" dirty="0"/>
                        <a:t>Additional </a:t>
                      </a:r>
                      <a:r>
                        <a:rPr lang="de-DE" sz="1300" dirty="0" err="1"/>
                        <a:t>functions</a:t>
                      </a:r>
                      <a:r>
                        <a:rPr lang="de-DE" sz="1300" dirty="0"/>
                        <a:t> via </a:t>
                      </a:r>
                      <a:r>
                        <a:rPr lang="de-DE" sz="1300" dirty="0" err="1"/>
                        <a:t>maintenance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contract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err="1"/>
                        <a:t>For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the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single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function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For the individual function and extension with new single apps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Includes the App Collection plus extension with additional functions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72736"/>
                  </a:ext>
                </a:extLst>
              </a:tr>
              <a:tr h="675803">
                <a:tc>
                  <a:txBody>
                    <a:bodyPr/>
                    <a:lstStyle/>
                    <a:p>
                      <a:r>
                        <a:rPr lang="de-DE" sz="1300" dirty="0"/>
                        <a:t>Need </a:t>
                      </a:r>
                      <a:r>
                        <a:rPr lang="de-DE" sz="1300" dirty="0" err="1"/>
                        <a:t>consulting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Not </a:t>
                      </a:r>
                      <a:r>
                        <a:rPr lang="de-DE" sz="1300" dirty="0" err="1"/>
                        <a:t>required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Not </a:t>
                      </a:r>
                      <a:r>
                        <a:rPr lang="de-DE" sz="1300" dirty="0" err="1"/>
                        <a:t>required</a:t>
                      </a:r>
                      <a:endParaRPr lang="de-DE" sz="13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 err="1"/>
                        <a:t>Necessary</a:t>
                      </a:r>
                      <a:r>
                        <a:rPr lang="de-DE" sz="1300" dirty="0"/>
                        <a:t>, </a:t>
                      </a:r>
                      <a:r>
                        <a:rPr lang="de-DE" sz="1300" dirty="0" err="1"/>
                        <a:t>scope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product</a:t>
                      </a:r>
                      <a:r>
                        <a:rPr lang="de-DE" sz="1300" dirty="0"/>
                        <a:t> </a:t>
                      </a:r>
                      <a:r>
                        <a:rPr lang="de-DE" sz="1300" dirty="0" err="1"/>
                        <a:t>dependent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70412"/>
                  </a:ext>
                </a:extLst>
              </a:tr>
              <a:tr h="675803">
                <a:tc>
                  <a:txBody>
                    <a:bodyPr/>
                    <a:lstStyle/>
                    <a:p>
                      <a:r>
                        <a:rPr lang="de-DE" sz="1300" dirty="0"/>
                        <a:t>Development </a:t>
                      </a:r>
                      <a:r>
                        <a:rPr lang="de-DE" sz="1300" dirty="0" err="1"/>
                        <a:t>licences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Available for programming new apps and extending the standard apps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Available for programming new apps and extending the standard apps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Available for programming new apps and extending the standard apps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034056"/>
                  </a:ext>
                </a:extLst>
              </a:tr>
              <a:tr h="675803">
                <a:tc>
                  <a:txBody>
                    <a:bodyPr/>
                    <a:lstStyle/>
                    <a:p>
                      <a:r>
                        <a:rPr lang="de-DE" sz="1300" dirty="0"/>
                        <a:t>Target </a:t>
                      </a:r>
                      <a:r>
                        <a:rPr lang="de-DE" sz="1300" dirty="0" err="1"/>
                        <a:t>group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Individual user group for specific function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User groups for specific functional areas</a:t>
                      </a:r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Company-wide solution for one topic</a:t>
                      </a: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7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6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2" y="204868"/>
            <a:ext cx="6602574" cy="476266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18" y="1212013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Delivery</a:t>
            </a:r>
            <a:r>
              <a:rPr lang="de-DE" sz="1800" dirty="0"/>
              <a:t> via </a:t>
            </a:r>
            <a:r>
              <a:rPr lang="de-DE" sz="1800" dirty="0" err="1"/>
              <a:t>transport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 (</a:t>
            </a:r>
            <a:r>
              <a:rPr lang="de-DE" sz="1800" dirty="0" err="1"/>
              <a:t>development</a:t>
            </a:r>
            <a:r>
              <a:rPr lang="de-DE" sz="1800" dirty="0"/>
              <a:t>/</a:t>
            </a:r>
            <a:r>
              <a:rPr lang="de-DE" sz="1800" dirty="0" err="1"/>
              <a:t>customising</a:t>
            </a:r>
            <a:r>
              <a:rPr lang="de-DE" sz="1800" dirty="0"/>
              <a:t>) </a:t>
            </a:r>
            <a:r>
              <a:rPr lang="de-DE" sz="1800" dirty="0" err="1"/>
              <a:t>based</a:t>
            </a:r>
            <a:r>
              <a:rPr lang="de-DE" sz="1800" dirty="0"/>
              <a:t> on separate Scenarios/</a:t>
            </a:r>
            <a:r>
              <a:rPr lang="de-DE" sz="1800" dirty="0" err="1"/>
              <a:t>Roles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Milliarum</a:t>
            </a:r>
            <a:r>
              <a:rPr lang="de-DE" sz="1800" dirty="0"/>
              <a:t> Cockpit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Single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SingleService</a:t>
            </a:r>
            <a:r>
              <a:rPr lang="de-DE" sz="1800" dirty="0"/>
              <a:t>"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Instructions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App in </a:t>
            </a:r>
            <a:r>
              <a:rPr lang="de-DE" sz="1800" dirty="0" err="1"/>
              <a:t>the</a:t>
            </a:r>
            <a:r>
              <a:rPr lang="de-DE" sz="1800" dirty="0"/>
              <a:t> PPM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dashboard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Customising</a:t>
            </a:r>
            <a:r>
              <a:rPr lang="de-DE" sz="1800" dirty="0"/>
              <a:t> </a:t>
            </a:r>
            <a:r>
              <a:rPr lang="de-DE" sz="1800" dirty="0" err="1"/>
              <a:t>environment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defining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app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Prerequisite</a:t>
            </a:r>
            <a:r>
              <a:rPr lang="de-DE" sz="1800" dirty="0"/>
              <a:t>: at least PPM 6.1 </a:t>
            </a:r>
            <a:r>
              <a:rPr lang="de-DE" sz="1800" dirty="0" err="1"/>
              <a:t>or</a:t>
            </a:r>
            <a:r>
              <a:rPr lang="de-DE" sz="1800" dirty="0"/>
              <a:t> S/4HANA EPPM 1.0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Licensing via User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maintenance</a:t>
            </a:r>
            <a:r>
              <a:rPr lang="de-DE" sz="1800" dirty="0"/>
              <a:t> </a:t>
            </a:r>
            <a:r>
              <a:rPr lang="de-DE" sz="1800" dirty="0" err="1"/>
              <a:t>contract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12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38FDF-847F-435D-4B7D-F6644803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6" y="35980"/>
            <a:ext cx="8179448" cy="81216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Overall Resource Management process (with SAP PPM Project and </a:t>
            </a:r>
            <a:r>
              <a:rPr lang="en-US" sz="2800" b="1" dirty="0" err="1"/>
              <a:t>Milliarum</a:t>
            </a:r>
            <a:r>
              <a:rPr lang="en-US" sz="2800" b="1" dirty="0"/>
              <a:t> Multi-Project Role Planning)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E661F-047A-962A-C907-4292D35D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sp>
        <p:nvSpPr>
          <p:cNvPr id="5" name="Legende: mit Pfeil nach unten 4">
            <a:extLst>
              <a:ext uri="{FF2B5EF4-FFF2-40B4-BE49-F238E27FC236}">
                <a16:creationId xmlns:a16="http://schemas.microsoft.com/office/drawing/2014/main" id="{DA29E6BA-C849-EDA9-4748-2F2EC773D213}"/>
              </a:ext>
            </a:extLst>
          </p:cNvPr>
          <p:cNvSpPr/>
          <p:nvPr/>
        </p:nvSpPr>
        <p:spPr>
          <a:xfrm>
            <a:off x="2211350" y="928624"/>
            <a:ext cx="4460033" cy="933999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3DF842F1-F1BD-2E63-E99F-1A62CF5FB0B5}"/>
              </a:ext>
            </a:extLst>
          </p:cNvPr>
          <p:cNvSpPr/>
          <p:nvPr/>
        </p:nvSpPr>
        <p:spPr>
          <a:xfrm>
            <a:off x="2465900" y="1016039"/>
            <a:ext cx="391886" cy="35456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EB6C36-0BEF-B8C2-1679-4FEBACA552E6}"/>
              </a:ext>
            </a:extLst>
          </p:cNvPr>
          <p:cNvSpPr/>
          <p:nvPr/>
        </p:nvSpPr>
        <p:spPr>
          <a:xfrm>
            <a:off x="1129004" y="1946356"/>
            <a:ext cx="3312361" cy="133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78C42-579E-1D8F-8AEC-74836C604225}"/>
              </a:ext>
            </a:extLst>
          </p:cNvPr>
          <p:cNvSpPr/>
          <p:nvPr/>
        </p:nvSpPr>
        <p:spPr>
          <a:xfrm>
            <a:off x="4441366" y="1946356"/>
            <a:ext cx="3573630" cy="133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EC3F8E2-8825-D741-55A8-8B1222EC013E}"/>
              </a:ext>
            </a:extLst>
          </p:cNvPr>
          <p:cNvSpPr/>
          <p:nvPr/>
        </p:nvSpPr>
        <p:spPr>
          <a:xfrm>
            <a:off x="4441361" y="3277564"/>
            <a:ext cx="3573629" cy="145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2833C48-6F93-6DF8-4C7E-FACD43151865}"/>
              </a:ext>
            </a:extLst>
          </p:cNvPr>
          <p:cNvSpPr/>
          <p:nvPr/>
        </p:nvSpPr>
        <p:spPr>
          <a:xfrm>
            <a:off x="1129007" y="3286730"/>
            <a:ext cx="3312360" cy="145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egende: mit Pfeil nach unten 14">
            <a:extLst>
              <a:ext uri="{FF2B5EF4-FFF2-40B4-BE49-F238E27FC236}">
                <a16:creationId xmlns:a16="http://schemas.microsoft.com/office/drawing/2014/main" id="{F5FDF5AE-0440-8C74-E9DC-FFB308E673CA}"/>
              </a:ext>
            </a:extLst>
          </p:cNvPr>
          <p:cNvSpPr/>
          <p:nvPr/>
        </p:nvSpPr>
        <p:spPr>
          <a:xfrm flipV="1">
            <a:off x="2211351" y="4797479"/>
            <a:ext cx="4460033" cy="909885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6D64C21B-2AB9-048B-304E-40778295774F}"/>
              </a:ext>
            </a:extLst>
          </p:cNvPr>
          <p:cNvSpPr/>
          <p:nvPr/>
        </p:nvSpPr>
        <p:spPr>
          <a:xfrm>
            <a:off x="2465900" y="5252421"/>
            <a:ext cx="391886" cy="35456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C5A685-5857-E1BA-FADC-031657913FB7}"/>
              </a:ext>
            </a:extLst>
          </p:cNvPr>
          <p:cNvSpPr/>
          <p:nvPr/>
        </p:nvSpPr>
        <p:spPr>
          <a:xfrm>
            <a:off x="1145037" y="1945469"/>
            <a:ext cx="3296326" cy="297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129CD6A-E0C1-9D98-520B-28F29C14CF11}"/>
              </a:ext>
            </a:extLst>
          </p:cNvPr>
          <p:cNvSpPr/>
          <p:nvPr/>
        </p:nvSpPr>
        <p:spPr>
          <a:xfrm>
            <a:off x="4441361" y="1952749"/>
            <a:ext cx="3573631" cy="2897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523C4F-BA7A-8EEE-4002-784584D8774D}"/>
              </a:ext>
            </a:extLst>
          </p:cNvPr>
          <p:cNvSpPr txBox="1"/>
          <p:nvPr/>
        </p:nvSpPr>
        <p:spPr>
          <a:xfrm>
            <a:off x="1558212" y="1946356"/>
            <a:ext cx="27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Project ( Project Management)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4EF503D-FF89-CD66-BFF7-60004BA84DDE}"/>
              </a:ext>
            </a:extLst>
          </p:cNvPr>
          <p:cNvSpPr txBox="1"/>
          <p:nvPr/>
        </p:nvSpPr>
        <p:spPr>
          <a:xfrm>
            <a:off x="1388659" y="2226245"/>
            <a:ext cx="27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Demand </a:t>
            </a:r>
            <a:r>
              <a:rPr lang="de-DE" sz="1400" b="1" dirty="0" err="1"/>
              <a:t>planning</a:t>
            </a:r>
            <a:r>
              <a:rPr lang="de-DE" sz="1400" b="1" dirty="0"/>
              <a:t> and </a:t>
            </a:r>
            <a:r>
              <a:rPr lang="de-DE" sz="1400" b="1" dirty="0" err="1"/>
              <a:t>adjustment</a:t>
            </a:r>
            <a:endParaRPr lang="de-DE" sz="14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6A4A79C-9ACE-FF7E-7D23-D5D1543E707C}"/>
              </a:ext>
            </a:extLst>
          </p:cNvPr>
          <p:cNvSpPr txBox="1"/>
          <p:nvPr/>
        </p:nvSpPr>
        <p:spPr>
          <a:xfrm>
            <a:off x="3287720" y="1007122"/>
            <a:ext cx="31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Capacity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availability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E815770-706D-C9A5-9FDD-D04AB1837FEF}"/>
              </a:ext>
            </a:extLst>
          </p:cNvPr>
          <p:cNvSpPr txBox="1"/>
          <p:nvPr/>
        </p:nvSpPr>
        <p:spPr>
          <a:xfrm>
            <a:off x="3324030" y="5237653"/>
            <a:ext cx="249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Evaluation/</a:t>
            </a:r>
            <a:r>
              <a:rPr lang="de-DE" b="1" dirty="0" err="1">
                <a:solidFill>
                  <a:schemeClr val="bg1">
                    <a:lumMod val="95000"/>
                  </a:schemeClr>
                </a:solidFill>
              </a:rPr>
              <a:t>simulation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C9B7735-B416-A7DE-210E-6A7DA3E5BC0A}"/>
              </a:ext>
            </a:extLst>
          </p:cNvPr>
          <p:cNvSpPr txBox="1"/>
          <p:nvPr/>
        </p:nvSpPr>
        <p:spPr>
          <a:xfrm>
            <a:off x="1147518" y="2461624"/>
            <a:ext cx="2797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Allocation according to Roles / Tasks</a:t>
            </a:r>
            <a:endParaRPr lang="de-DE" sz="12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DE345C2-8D0D-A276-98CB-E10D80FA594E}"/>
              </a:ext>
            </a:extLst>
          </p:cNvPr>
          <p:cNvSpPr txBox="1"/>
          <p:nvPr/>
        </p:nvSpPr>
        <p:spPr>
          <a:xfrm>
            <a:off x="1331217" y="2637743"/>
            <a:ext cx="2890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Project management reports requirement for role "Engineering" from May to June with a budget of 300 hours</a:t>
            </a:r>
            <a:endParaRPr lang="de-DE" sz="11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181FCD8-3BF8-6817-AE61-D08714FDB9A9}"/>
              </a:ext>
            </a:extLst>
          </p:cNvPr>
          <p:cNvSpPr txBox="1"/>
          <p:nvPr/>
        </p:nvSpPr>
        <p:spPr>
          <a:xfrm>
            <a:off x="4674629" y="1944810"/>
            <a:ext cx="291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Cost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centre</a:t>
            </a:r>
            <a:r>
              <a:rPr lang="de-DE" sz="1400" dirty="0">
                <a:solidFill>
                  <a:schemeClr val="bg1"/>
                </a:solidFill>
              </a:rPr>
              <a:t> ( </a:t>
            </a:r>
            <a:r>
              <a:rPr lang="de-DE" sz="1400" dirty="0" err="1">
                <a:solidFill>
                  <a:schemeClr val="bg1"/>
                </a:solidFill>
              </a:rPr>
              <a:t>Resource</a:t>
            </a:r>
            <a:r>
              <a:rPr lang="de-DE" sz="1400" dirty="0">
                <a:solidFill>
                  <a:schemeClr val="bg1"/>
                </a:solidFill>
              </a:rPr>
              <a:t> Management)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40E4370-C8DD-EFF2-5176-21F0856BB49F}"/>
              </a:ext>
            </a:extLst>
          </p:cNvPr>
          <p:cNvSpPr txBox="1"/>
          <p:nvPr/>
        </p:nvSpPr>
        <p:spPr>
          <a:xfrm>
            <a:off x="4532195" y="2246266"/>
            <a:ext cx="3568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                   </a:t>
            </a:r>
            <a:r>
              <a:rPr lang="de-DE" sz="1400" b="1" dirty="0" err="1"/>
              <a:t>Staff</a:t>
            </a:r>
            <a:r>
              <a:rPr lang="de-DE" sz="1400" b="1" dirty="0"/>
              <a:t> </a:t>
            </a:r>
            <a:r>
              <a:rPr lang="de-DE" sz="1400" b="1" dirty="0" err="1"/>
              <a:t>scheduling</a:t>
            </a:r>
            <a:endParaRPr lang="de-DE" sz="1400" b="1" dirty="0"/>
          </a:p>
          <a:p>
            <a:r>
              <a:rPr lang="en-US" sz="1100" dirty="0"/>
              <a:t>- </a:t>
            </a:r>
            <a:r>
              <a:rPr lang="en-US" sz="1100" b="1" dirty="0"/>
              <a:t>PL/Resource Manager </a:t>
            </a:r>
            <a:r>
              <a:rPr lang="en-US" sz="1100" dirty="0"/>
              <a:t>checks the requirements and schedules the Employees/Resources</a:t>
            </a:r>
            <a:endParaRPr lang="de-DE" sz="1100" dirty="0"/>
          </a:p>
          <a:p>
            <a:endParaRPr lang="de-DE" sz="14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B5A678-CC1F-CB8E-5E51-D65C1F380E0A}"/>
              </a:ext>
            </a:extLst>
          </p:cNvPr>
          <p:cNvSpPr txBox="1"/>
          <p:nvPr/>
        </p:nvSpPr>
        <p:spPr>
          <a:xfrm>
            <a:off x="4571999" y="2815899"/>
            <a:ext cx="337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Ms. Schulz and Mr. Meier </a:t>
            </a:r>
            <a:r>
              <a:rPr lang="en-US" sz="1200" dirty="0"/>
              <a:t>assigned to the notified requirements for the "</a:t>
            </a:r>
            <a:r>
              <a:rPr lang="en-US" sz="1200" b="1" dirty="0"/>
              <a:t>Engineering</a:t>
            </a:r>
            <a:r>
              <a:rPr lang="en-US" sz="1200" dirty="0"/>
              <a:t> " role</a:t>
            </a:r>
            <a:endParaRPr lang="de-DE" sz="1200" dirty="0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5AC1210B-108A-ACBF-01AE-7884542FF0D8}"/>
              </a:ext>
            </a:extLst>
          </p:cNvPr>
          <p:cNvSpPr/>
          <p:nvPr/>
        </p:nvSpPr>
        <p:spPr>
          <a:xfrm>
            <a:off x="4184997" y="2600691"/>
            <a:ext cx="421909" cy="2296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74F5330-7C97-E532-EDF6-54616FBEC87B}"/>
              </a:ext>
            </a:extLst>
          </p:cNvPr>
          <p:cNvSpPr txBox="1"/>
          <p:nvPr/>
        </p:nvSpPr>
        <p:spPr>
          <a:xfrm>
            <a:off x="4844115" y="3461851"/>
            <a:ext cx="282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Time </a:t>
            </a:r>
            <a:r>
              <a:rPr lang="de-DE" sz="1400" b="1" dirty="0" err="1"/>
              <a:t>recording</a:t>
            </a:r>
            <a:r>
              <a:rPr lang="de-DE" sz="1400" b="1" dirty="0"/>
              <a:t> and </a:t>
            </a:r>
            <a:r>
              <a:rPr lang="de-DE" sz="1400" b="1" dirty="0" err="1"/>
              <a:t>approval</a:t>
            </a:r>
            <a:endParaRPr lang="de-DE" sz="1400" b="1" dirty="0"/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59462A9F-1FB8-F5AE-BE6A-65A3890913F7}"/>
              </a:ext>
            </a:extLst>
          </p:cNvPr>
          <p:cNvSpPr/>
          <p:nvPr/>
        </p:nvSpPr>
        <p:spPr>
          <a:xfrm>
            <a:off x="5682343" y="3237907"/>
            <a:ext cx="578498" cy="25486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4325497-3BD5-7E7E-D411-55099B9DD742}"/>
              </a:ext>
            </a:extLst>
          </p:cNvPr>
          <p:cNvSpPr txBox="1"/>
          <p:nvPr/>
        </p:nvSpPr>
        <p:spPr>
          <a:xfrm>
            <a:off x="4674629" y="3688181"/>
            <a:ext cx="3312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</a:t>
            </a:r>
            <a:r>
              <a:rPr lang="en-US" sz="1400" b="1" dirty="0"/>
              <a:t>Ms. Schulz and Mr. Meier </a:t>
            </a:r>
            <a:r>
              <a:rPr lang="en-US" sz="1400" dirty="0"/>
              <a:t>report their hours</a:t>
            </a:r>
          </a:p>
          <a:p>
            <a:r>
              <a:rPr lang="en-US" sz="1400" dirty="0"/>
              <a:t>- </a:t>
            </a:r>
            <a:r>
              <a:rPr lang="en-US" sz="1400" b="1" dirty="0"/>
              <a:t>PL/Resource Manager </a:t>
            </a:r>
            <a:r>
              <a:rPr lang="en-US" sz="1400" dirty="0"/>
              <a:t>approves these</a:t>
            </a:r>
            <a:endParaRPr lang="de-DE" sz="1400" dirty="0"/>
          </a:p>
        </p:txBody>
      </p:sp>
      <p:sp>
        <p:nvSpPr>
          <p:cNvPr id="36" name="Pfeil: nach links 35">
            <a:extLst>
              <a:ext uri="{FF2B5EF4-FFF2-40B4-BE49-F238E27FC236}">
                <a16:creationId xmlns:a16="http://schemas.microsoft.com/office/drawing/2014/main" id="{D84B9339-C883-20B9-FCAC-D7A059ED2BAE}"/>
              </a:ext>
            </a:extLst>
          </p:cNvPr>
          <p:cNvSpPr/>
          <p:nvPr/>
        </p:nvSpPr>
        <p:spPr>
          <a:xfrm>
            <a:off x="4184997" y="3900497"/>
            <a:ext cx="470974" cy="247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E302F35-71B6-0417-FA25-C321E6FB7B7D}"/>
              </a:ext>
            </a:extLst>
          </p:cNvPr>
          <p:cNvSpPr txBox="1"/>
          <p:nvPr/>
        </p:nvSpPr>
        <p:spPr>
          <a:xfrm>
            <a:off x="1304724" y="3295843"/>
            <a:ext cx="30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Checking hours for adjustment the requirements planning</a:t>
            </a:r>
            <a:endParaRPr lang="de-DE" sz="1400" b="1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611BE90-7BE2-16D5-EDBC-67B33D663C2A}"/>
              </a:ext>
            </a:extLst>
          </p:cNvPr>
          <p:cNvSpPr txBox="1"/>
          <p:nvPr/>
        </p:nvSpPr>
        <p:spPr>
          <a:xfrm>
            <a:off x="1315779" y="3819063"/>
            <a:ext cx="291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The </a:t>
            </a:r>
            <a:r>
              <a:rPr lang="en-US" sz="1200" b="1" dirty="0"/>
              <a:t>project management </a:t>
            </a:r>
            <a:r>
              <a:rPr lang="en-US" sz="1200" dirty="0"/>
              <a:t>carries out plausibility checks at" Role/Task level“</a:t>
            </a:r>
          </a:p>
          <a:p>
            <a:r>
              <a:rPr lang="en-US" sz="1200" dirty="0"/>
              <a:t>- Conspicuous issues are resolved in dialogue</a:t>
            </a:r>
            <a:endParaRPr lang="de-DE" sz="1200" dirty="0"/>
          </a:p>
        </p:txBody>
      </p:sp>
      <p:sp>
        <p:nvSpPr>
          <p:cNvPr id="42" name="Flussdiagramm: Verbinder 41">
            <a:extLst>
              <a:ext uri="{FF2B5EF4-FFF2-40B4-BE49-F238E27FC236}">
                <a16:creationId xmlns:a16="http://schemas.microsoft.com/office/drawing/2014/main" id="{50071D25-4318-A753-C317-CF0DD5A39458}"/>
              </a:ext>
            </a:extLst>
          </p:cNvPr>
          <p:cNvSpPr/>
          <p:nvPr/>
        </p:nvSpPr>
        <p:spPr>
          <a:xfrm>
            <a:off x="4002885" y="2977484"/>
            <a:ext cx="311334" cy="28078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43" name="Flussdiagramm: Verbinder 42">
            <a:extLst>
              <a:ext uri="{FF2B5EF4-FFF2-40B4-BE49-F238E27FC236}">
                <a16:creationId xmlns:a16="http://schemas.microsoft.com/office/drawing/2014/main" id="{24E8B2F9-8A37-6F27-6F99-718DB7C8ECC2}"/>
              </a:ext>
            </a:extLst>
          </p:cNvPr>
          <p:cNvSpPr/>
          <p:nvPr/>
        </p:nvSpPr>
        <p:spPr>
          <a:xfrm>
            <a:off x="7675404" y="3021129"/>
            <a:ext cx="302813" cy="25486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44" name="Flussdiagramm: Verbinder 43">
            <a:extLst>
              <a:ext uri="{FF2B5EF4-FFF2-40B4-BE49-F238E27FC236}">
                <a16:creationId xmlns:a16="http://schemas.microsoft.com/office/drawing/2014/main" id="{82D7CB83-FB2D-E361-23E0-2B87203BBDBF}"/>
              </a:ext>
            </a:extLst>
          </p:cNvPr>
          <p:cNvSpPr/>
          <p:nvPr/>
        </p:nvSpPr>
        <p:spPr>
          <a:xfrm>
            <a:off x="4043146" y="4396212"/>
            <a:ext cx="311334" cy="28078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45" name="Flussdiagramm: Verbinder 44">
            <a:extLst>
              <a:ext uri="{FF2B5EF4-FFF2-40B4-BE49-F238E27FC236}">
                <a16:creationId xmlns:a16="http://schemas.microsoft.com/office/drawing/2014/main" id="{BD18FA90-4043-E3DE-805E-857D02306166}"/>
              </a:ext>
            </a:extLst>
          </p:cNvPr>
          <p:cNvSpPr/>
          <p:nvPr/>
        </p:nvSpPr>
        <p:spPr>
          <a:xfrm>
            <a:off x="7665771" y="4396212"/>
            <a:ext cx="311334" cy="28078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147ED346-8B62-B268-BEE0-4E426E812BFF}"/>
              </a:ext>
            </a:extLst>
          </p:cNvPr>
          <p:cNvSpPr/>
          <p:nvPr/>
        </p:nvSpPr>
        <p:spPr>
          <a:xfrm>
            <a:off x="746872" y="3037211"/>
            <a:ext cx="2491422" cy="410108"/>
          </a:xfrm>
          <a:prstGeom prst="wedgeRectCallout">
            <a:avLst>
              <a:gd name="adj1" fmla="val 84280"/>
              <a:gd name="adj2" fmla="val -151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PPM Project Management and </a:t>
            </a:r>
            <a:r>
              <a:rPr lang="en-US" sz="1200" dirty="0" err="1"/>
              <a:t>Milliarum</a:t>
            </a:r>
            <a:r>
              <a:rPr lang="en-US" sz="1200" dirty="0"/>
              <a:t> Multi-Project role planning</a:t>
            </a:r>
            <a:endParaRPr lang="de-DE" sz="1200" dirty="0"/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92C3E6A6-E8EE-BD49-EF37-0FCAD50BC479}"/>
              </a:ext>
            </a:extLst>
          </p:cNvPr>
          <p:cNvSpPr/>
          <p:nvPr/>
        </p:nvSpPr>
        <p:spPr>
          <a:xfrm>
            <a:off x="746872" y="1902280"/>
            <a:ext cx="3713739" cy="154504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7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186B9-41EC-06B5-0372-B8AF584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136524"/>
            <a:ext cx="8948056" cy="74551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Functional scope of the </a:t>
            </a:r>
            <a:r>
              <a:rPr lang="en-US" sz="2500" b="1" dirty="0" err="1"/>
              <a:t>Milliarum</a:t>
            </a:r>
            <a:r>
              <a:rPr lang="en-US" sz="2500" b="1" dirty="0"/>
              <a:t> App Collection PPM Project Management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023A5-37A7-169F-79C5-4664EC6A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54" y="964082"/>
            <a:ext cx="7886700" cy="5035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400" dirty="0" err="1"/>
              <a:t>Consists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single</a:t>
            </a:r>
            <a:r>
              <a:rPr lang="de-DE" sz="1400" dirty="0"/>
              <a:t> </a:t>
            </a:r>
            <a:r>
              <a:rPr lang="de-DE" sz="1400" dirty="0" err="1"/>
              <a:t>apps</a:t>
            </a:r>
            <a:r>
              <a:rPr lang="de-DE" sz="1400" dirty="0"/>
              <a:t>: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▪ </a:t>
            </a:r>
            <a:r>
              <a:rPr lang="en-US" sz="1400" dirty="0"/>
              <a:t>PPM Project date shift (roles and staffing)</a:t>
            </a:r>
          </a:p>
          <a:p>
            <a:pPr marL="0" indent="0">
              <a:buNone/>
            </a:pPr>
            <a:r>
              <a:rPr lang="de-DE" sz="1400" dirty="0">
                <a:hlinkClick r:id="rId2"/>
              </a:rPr>
              <a:t>https://www.milliarum.de/apps/terminverschiebung-rollen-und-besetzungen/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▪ </a:t>
            </a:r>
            <a:r>
              <a:rPr lang="en-US" sz="1400" dirty="0"/>
              <a:t>PPM Project task processing (dates)</a:t>
            </a:r>
          </a:p>
          <a:p>
            <a:pPr marL="0" indent="0">
              <a:buNone/>
            </a:pPr>
            <a:r>
              <a:rPr lang="de-DE" sz="1400" dirty="0"/>
              <a:t>  </a:t>
            </a:r>
            <a:r>
              <a:rPr lang="de-DE" sz="1400" dirty="0">
                <a:hlinkClick r:id="rId3"/>
              </a:rPr>
              <a:t>https://www.milliarum.de/apps/ppm-aufgabenbearbeitung-termine/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▪ </a:t>
            </a:r>
            <a:r>
              <a:rPr lang="en-US" sz="1400" dirty="0"/>
              <a:t>PPM Project task processing (roles and resources) 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</a:t>
            </a:r>
            <a:r>
              <a:rPr lang="de-DE" sz="1400" dirty="0">
                <a:hlinkClick r:id="rId4"/>
              </a:rPr>
              <a:t>https://www.milliarum.de/apps/ppm-aufgabenbearbeitung-rollen-und-ressourcen/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▪ PPM Multi-project </a:t>
            </a:r>
            <a:r>
              <a:rPr lang="de-DE" sz="1400" dirty="0" err="1"/>
              <a:t>planning</a:t>
            </a:r>
            <a:r>
              <a:rPr lang="de-DE" sz="1400" dirty="0"/>
              <a:t> (</a:t>
            </a:r>
            <a:r>
              <a:rPr lang="de-DE" sz="1400" dirty="0" err="1"/>
              <a:t>roles</a:t>
            </a:r>
            <a:r>
              <a:rPr lang="de-DE" sz="1400" dirty="0"/>
              <a:t>)</a:t>
            </a:r>
          </a:p>
          <a:p>
            <a:pPr marL="0" indent="0">
              <a:buNone/>
            </a:pPr>
            <a:r>
              <a:rPr lang="de-DE" sz="1400" dirty="0"/>
              <a:t>  </a:t>
            </a:r>
            <a:r>
              <a:rPr lang="de-DE" sz="1400" dirty="0">
                <a:hlinkClick r:id="rId5"/>
              </a:rPr>
              <a:t>https://www.milliarum.de/apps/ppm-multiprojektrollenplanung/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▪ PPM Task </a:t>
            </a:r>
            <a:r>
              <a:rPr lang="de-DE" sz="1400" dirty="0" err="1"/>
              <a:t>dashboard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 </a:t>
            </a:r>
            <a:r>
              <a:rPr lang="de-DE" sz="1400" dirty="0">
                <a:hlinkClick r:id="rId6"/>
              </a:rPr>
              <a:t>https://www.milliarum.de/apps/ppm-aufgabendashboard/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▪ PPM Project </a:t>
            </a:r>
            <a:r>
              <a:rPr lang="de-DE" sz="1400" dirty="0" err="1"/>
              <a:t>system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 </a:t>
            </a:r>
            <a:r>
              <a:rPr lang="de-DE" sz="1400" dirty="0">
                <a:hlinkClick r:id="rId7"/>
              </a:rPr>
              <a:t>https://www.milliarum.de/apps/ppm-projektanlage/</a:t>
            </a:r>
            <a:endParaRPr lang="de-DE" sz="14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en-US" sz="1400" dirty="0"/>
              <a:t> Additional functions: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▪ PPM multi-project planning (roles) includes additional access to the individual apps</a:t>
            </a:r>
          </a:p>
          <a:p>
            <a:pPr marL="0" indent="0">
              <a:buNone/>
            </a:pPr>
            <a:r>
              <a:rPr lang="en-US" sz="1400" dirty="0"/>
              <a:t>▪ PPM project status change as an additional individual app</a:t>
            </a:r>
            <a:endParaRPr lang="de-DE" sz="14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5BDD0E-7AD4-49C1-CC73-116B473E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0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9B4E8-CBD0-289D-3EA7-ACAB56D6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0" y="200818"/>
            <a:ext cx="8030158" cy="365125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Multi-Project role planning: Jump to single apps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9A23D6-FCFE-4EFC-99B7-AEC8827A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pic>
        <p:nvPicPr>
          <p:cNvPr id="9" name="Grafik 8" descr="Ein Bild, das Text, Zahl, Reihe, Software enthält.&#10;&#10;Automatisch generierte Beschreibung">
            <a:extLst>
              <a:ext uri="{FF2B5EF4-FFF2-40B4-BE49-F238E27FC236}">
                <a16:creationId xmlns:a16="http://schemas.microsoft.com/office/drawing/2014/main" id="{8DA72EFE-019A-6FDC-090F-68CE45D3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150"/>
            <a:ext cx="9144000" cy="3471970"/>
          </a:xfrm>
          <a:prstGeom prst="rect">
            <a:avLst/>
          </a:prstGeom>
        </p:spPr>
      </p:pic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16EC6F15-D6DF-B7E8-3860-2BC5BF7AFECD}"/>
              </a:ext>
            </a:extLst>
          </p:cNvPr>
          <p:cNvSpPr/>
          <p:nvPr/>
        </p:nvSpPr>
        <p:spPr>
          <a:xfrm>
            <a:off x="4106636" y="998376"/>
            <a:ext cx="2351314" cy="620504"/>
          </a:xfrm>
          <a:prstGeom prst="wedgeRectCallout">
            <a:avLst>
              <a:gd name="adj1" fmla="val 67660"/>
              <a:gd name="adj2" fmla="val 1076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Preconfigured jumps in single apps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7911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1329</Words>
  <Application>Microsoft Office PowerPoint</Application>
  <PresentationFormat>Bildschirmpräsentation (4:3)</PresentationFormat>
  <Paragraphs>199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App Collection overview</vt:lpstr>
      <vt:lpstr>Demarcation of Milliarum products</vt:lpstr>
      <vt:lpstr>Milliarum WebDynpro Apps: General conditions</vt:lpstr>
      <vt:lpstr>Overall Resource Management process (with SAP PPM Project and Milliarum Multi-Project Role Planning)</vt:lpstr>
      <vt:lpstr>Functional scope of the Milliarum App Collection PPM Project Management</vt:lpstr>
      <vt:lpstr>Multi-Project role planning: Jump to single apps</vt:lpstr>
      <vt:lpstr>PPM Task dashboard</vt:lpstr>
      <vt:lpstr>Milliarum Apps: Internet presentation and sales process</vt:lpstr>
      <vt:lpstr>Price scale App-Collection "PPM Project Management"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38</cp:revision>
  <dcterms:created xsi:type="dcterms:W3CDTF">2021-06-09T08:12:25Z</dcterms:created>
  <dcterms:modified xsi:type="dcterms:W3CDTF">2024-03-21T09:56:09Z</dcterms:modified>
</cp:coreProperties>
</file>